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0"/>
  </p:notesMasterIdLst>
  <p:sldIdLst>
    <p:sldId id="256" r:id="rId2"/>
    <p:sldId id="295" r:id="rId3"/>
    <p:sldId id="300" r:id="rId4"/>
    <p:sldId id="317" r:id="rId5"/>
    <p:sldId id="313" r:id="rId6"/>
    <p:sldId id="314" r:id="rId7"/>
    <p:sldId id="320" r:id="rId8"/>
    <p:sldId id="409" r:id="rId9"/>
    <p:sldId id="403" r:id="rId10"/>
    <p:sldId id="358" r:id="rId11"/>
    <p:sldId id="362" r:id="rId12"/>
    <p:sldId id="396" r:id="rId13"/>
    <p:sldId id="427" r:id="rId14"/>
    <p:sldId id="440" r:id="rId15"/>
    <p:sldId id="413" r:id="rId16"/>
    <p:sldId id="330" r:id="rId17"/>
    <p:sldId id="469" r:id="rId18"/>
    <p:sldId id="449" r:id="rId19"/>
    <p:sldId id="410" r:id="rId20"/>
    <p:sldId id="387" r:id="rId21"/>
    <p:sldId id="414" r:id="rId22"/>
    <p:sldId id="471" r:id="rId23"/>
    <p:sldId id="437" r:id="rId24"/>
    <p:sldId id="439" r:id="rId25"/>
    <p:sldId id="474" r:id="rId26"/>
    <p:sldId id="404" r:id="rId27"/>
    <p:sldId id="429" r:id="rId28"/>
    <p:sldId id="431" r:id="rId29"/>
    <p:sldId id="434" r:id="rId30"/>
    <p:sldId id="432" r:id="rId31"/>
    <p:sldId id="430" r:id="rId32"/>
    <p:sldId id="450" r:id="rId33"/>
    <p:sldId id="436" r:id="rId34"/>
    <p:sldId id="441" r:id="rId35"/>
    <p:sldId id="405" r:id="rId36"/>
    <p:sldId id="435" r:id="rId37"/>
    <p:sldId id="442" r:id="rId38"/>
    <p:sldId id="443" r:id="rId39"/>
    <p:sldId id="406" r:id="rId40"/>
    <p:sldId id="445" r:id="rId41"/>
    <p:sldId id="444" r:id="rId42"/>
    <p:sldId id="446" r:id="rId43"/>
    <p:sldId id="447" r:id="rId44"/>
    <p:sldId id="463" r:id="rId45"/>
    <p:sldId id="407" r:id="rId46"/>
    <p:sldId id="412" r:id="rId47"/>
    <p:sldId id="433" r:id="rId48"/>
    <p:sldId id="411" r:id="rId49"/>
    <p:sldId id="416" r:id="rId50"/>
    <p:sldId id="438" r:id="rId51"/>
    <p:sldId id="453" r:id="rId52"/>
    <p:sldId id="428" r:id="rId53"/>
    <p:sldId id="452" r:id="rId54"/>
    <p:sldId id="454" r:id="rId55"/>
    <p:sldId id="374" r:id="rId56"/>
    <p:sldId id="455" r:id="rId57"/>
    <p:sldId id="459" r:id="rId58"/>
    <p:sldId id="458" r:id="rId59"/>
    <p:sldId id="465" r:id="rId60"/>
    <p:sldId id="461" r:id="rId61"/>
    <p:sldId id="464" r:id="rId62"/>
    <p:sldId id="460" r:id="rId63"/>
    <p:sldId id="468" r:id="rId64"/>
    <p:sldId id="457" r:id="rId65"/>
    <p:sldId id="418" r:id="rId66"/>
    <p:sldId id="417" r:id="rId67"/>
    <p:sldId id="456" r:id="rId68"/>
    <p:sldId id="473" r:id="rId69"/>
    <p:sldId id="472" r:id="rId70"/>
    <p:sldId id="451" r:id="rId71"/>
    <p:sldId id="448" r:id="rId72"/>
    <p:sldId id="462" r:id="rId73"/>
    <p:sldId id="466" r:id="rId74"/>
    <p:sldId id="419" r:id="rId75"/>
    <p:sldId id="367" r:id="rId76"/>
    <p:sldId id="421" r:id="rId77"/>
    <p:sldId id="424" r:id="rId78"/>
    <p:sldId id="422" r:id="rId79"/>
    <p:sldId id="425" r:id="rId80"/>
    <p:sldId id="426" r:id="rId81"/>
    <p:sldId id="342" r:id="rId82"/>
    <p:sldId id="475" r:id="rId83"/>
    <p:sldId id="477" r:id="rId84"/>
    <p:sldId id="408" r:id="rId85"/>
    <p:sldId id="308" r:id="rId86"/>
    <p:sldId id="315" r:id="rId87"/>
    <p:sldId id="316" r:id="rId88"/>
    <p:sldId id="298" r:id="rId89"/>
  </p:sldIdLst>
  <p:sldSz cx="9144000" cy="6858000" type="screen4x3"/>
  <p:notesSz cx="6858000" cy="9144000"/>
  <p:defaultTextStyle>
    <a:defPPr>
      <a:defRPr lang="pt-B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Estilo Médio 3 - Ênfas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Estilo Médio 2 - Ênfas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50" autoAdjust="0"/>
    <p:restoredTop sz="94660"/>
  </p:normalViewPr>
  <p:slideViewPr>
    <p:cSldViewPr>
      <p:cViewPr>
        <p:scale>
          <a:sx n="70" d="100"/>
          <a:sy n="70" d="100"/>
        </p:scale>
        <p:origin x="-126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B40C96-A8D0-4498-97C5-894B34DB8FD2}" type="doc">
      <dgm:prSet loTypeId="urn:microsoft.com/office/officeart/2005/8/layout/pyramid4" loCatId="pyramid" qsTypeId="urn:microsoft.com/office/officeart/2005/8/quickstyle/3d6" qsCatId="3D" csTypeId="urn:microsoft.com/office/officeart/2005/8/colors/accent0_3" csCatId="mainScheme" phldr="1"/>
      <dgm:spPr/>
      <dgm:t>
        <a:bodyPr/>
        <a:lstStyle/>
        <a:p>
          <a:endParaRPr lang="pt-BR"/>
        </a:p>
      </dgm:t>
    </dgm:pt>
    <dgm:pt modelId="{40E80249-6A21-49A0-8AB4-92550EAE60C8}">
      <dgm:prSet phldrT="[Texto]" custT="1"/>
      <dgm:spPr/>
      <dgm:t>
        <a:bodyPr/>
        <a:lstStyle/>
        <a:p>
          <a:r>
            <a:rPr lang="pt-BR" sz="1300" b="1" dirty="0" smtClean="0">
              <a:solidFill>
                <a:schemeClr val="bg1"/>
              </a:solidFill>
            </a:rPr>
            <a:t>MISSÃO</a:t>
          </a:r>
          <a:endParaRPr lang="pt-BR" sz="1300" b="1" dirty="0">
            <a:solidFill>
              <a:schemeClr val="bg1"/>
            </a:solidFill>
          </a:endParaRPr>
        </a:p>
      </dgm:t>
    </dgm:pt>
    <dgm:pt modelId="{4E3B2B3D-E701-4DC9-8FAB-7AF0D6355CE4}" type="parTrans" cxnId="{43A96A2C-F833-4493-9936-922CA6DE189C}">
      <dgm:prSet/>
      <dgm:spPr/>
      <dgm:t>
        <a:bodyPr/>
        <a:lstStyle/>
        <a:p>
          <a:endParaRPr lang="pt-BR" sz="1300"/>
        </a:p>
      </dgm:t>
    </dgm:pt>
    <dgm:pt modelId="{96408EBE-D2EB-4ED7-B703-284159C0C5FB}" type="sibTrans" cxnId="{43A96A2C-F833-4493-9936-922CA6DE189C}">
      <dgm:prSet/>
      <dgm:spPr/>
      <dgm:t>
        <a:bodyPr/>
        <a:lstStyle/>
        <a:p>
          <a:endParaRPr lang="pt-BR" sz="1300"/>
        </a:p>
      </dgm:t>
    </dgm:pt>
    <dgm:pt modelId="{81941710-2F7B-407C-A2E0-1BBDFE64B180}">
      <dgm:prSet phldrT="[Texto]" custT="1"/>
      <dgm:spPr/>
      <dgm:t>
        <a:bodyPr/>
        <a:lstStyle/>
        <a:p>
          <a:r>
            <a:rPr lang="pt-BR" sz="1300" b="1" dirty="0" smtClean="0">
              <a:solidFill>
                <a:schemeClr val="bg1"/>
              </a:solidFill>
            </a:rPr>
            <a:t>VISÃO</a:t>
          </a:r>
          <a:endParaRPr lang="pt-BR" sz="1300" b="1" dirty="0">
            <a:solidFill>
              <a:schemeClr val="bg1"/>
            </a:solidFill>
          </a:endParaRPr>
        </a:p>
      </dgm:t>
    </dgm:pt>
    <dgm:pt modelId="{60967F92-C1DB-4115-A8CF-071FD2262AA8}" type="parTrans" cxnId="{4984A4B0-8A2D-40EC-AD63-035CDDAD97BE}">
      <dgm:prSet/>
      <dgm:spPr/>
      <dgm:t>
        <a:bodyPr/>
        <a:lstStyle/>
        <a:p>
          <a:endParaRPr lang="pt-BR" sz="1300"/>
        </a:p>
      </dgm:t>
    </dgm:pt>
    <dgm:pt modelId="{6FB71256-18BC-423C-AABD-3238FA086044}" type="sibTrans" cxnId="{4984A4B0-8A2D-40EC-AD63-035CDDAD97BE}">
      <dgm:prSet/>
      <dgm:spPr/>
      <dgm:t>
        <a:bodyPr/>
        <a:lstStyle/>
        <a:p>
          <a:endParaRPr lang="pt-BR" sz="1300"/>
        </a:p>
      </dgm:t>
    </dgm:pt>
    <dgm:pt modelId="{9DB753D8-1D10-49EE-8C69-DD66856DB995}">
      <dgm:prSet phldrT="[Texto]" custT="1"/>
      <dgm:spPr/>
      <dgm:t>
        <a:bodyPr/>
        <a:lstStyle/>
        <a:p>
          <a:r>
            <a:rPr lang="pt-BR" sz="1300" b="1" dirty="0" smtClean="0">
              <a:solidFill>
                <a:schemeClr val="bg1"/>
              </a:solidFill>
            </a:rPr>
            <a:t> </a:t>
          </a:r>
          <a:endParaRPr lang="pt-BR" sz="1300" b="1" dirty="0">
            <a:solidFill>
              <a:schemeClr val="bg1"/>
            </a:solidFill>
          </a:endParaRPr>
        </a:p>
      </dgm:t>
    </dgm:pt>
    <dgm:pt modelId="{FCD0E8DB-DE96-41D2-BFB8-3943D7CC3E9B}" type="parTrans" cxnId="{4D371837-A529-489C-B6FC-CCC58300B268}">
      <dgm:prSet/>
      <dgm:spPr/>
      <dgm:t>
        <a:bodyPr/>
        <a:lstStyle/>
        <a:p>
          <a:endParaRPr lang="pt-BR" sz="1300"/>
        </a:p>
      </dgm:t>
    </dgm:pt>
    <dgm:pt modelId="{F3FAE6B9-D7BF-4D71-B6DC-5EA278E6A0DC}" type="sibTrans" cxnId="{4D371837-A529-489C-B6FC-CCC58300B268}">
      <dgm:prSet/>
      <dgm:spPr/>
      <dgm:t>
        <a:bodyPr/>
        <a:lstStyle/>
        <a:p>
          <a:endParaRPr lang="pt-BR" sz="1300"/>
        </a:p>
      </dgm:t>
    </dgm:pt>
    <dgm:pt modelId="{47AF5A88-685D-48E3-82C3-AD7375129E9A}">
      <dgm:prSet phldrT="[Texto]" custT="1"/>
      <dgm:spPr/>
      <dgm:t>
        <a:bodyPr/>
        <a:lstStyle/>
        <a:p>
          <a:r>
            <a:rPr lang="pt-BR" sz="1300" b="1" dirty="0" smtClean="0">
              <a:solidFill>
                <a:schemeClr val="bg1"/>
              </a:solidFill>
            </a:rPr>
            <a:t>VALORES</a:t>
          </a:r>
          <a:endParaRPr lang="pt-BR" sz="1300" b="1" dirty="0">
            <a:solidFill>
              <a:schemeClr val="bg1"/>
            </a:solidFill>
          </a:endParaRPr>
        </a:p>
      </dgm:t>
    </dgm:pt>
    <dgm:pt modelId="{F01BEBC6-81B7-42E8-9C91-F7D4F07F3383}" type="parTrans" cxnId="{277A78AA-2CC1-4444-B371-AB9C49B122D7}">
      <dgm:prSet/>
      <dgm:spPr/>
      <dgm:t>
        <a:bodyPr/>
        <a:lstStyle/>
        <a:p>
          <a:endParaRPr lang="pt-BR" sz="1300"/>
        </a:p>
      </dgm:t>
    </dgm:pt>
    <dgm:pt modelId="{361F95ED-E356-4E04-989D-B299D2283246}" type="sibTrans" cxnId="{277A78AA-2CC1-4444-B371-AB9C49B122D7}">
      <dgm:prSet/>
      <dgm:spPr/>
      <dgm:t>
        <a:bodyPr/>
        <a:lstStyle/>
        <a:p>
          <a:endParaRPr lang="pt-BR" sz="1300"/>
        </a:p>
      </dgm:t>
    </dgm:pt>
    <dgm:pt modelId="{9AEC5213-2D87-4CB3-8091-5D5887423A84}" type="pres">
      <dgm:prSet presAssocID="{94B40C96-A8D0-4498-97C5-894B34DB8FD2}" presName="compositeShape" presStyleCnt="0">
        <dgm:presLayoutVars>
          <dgm:chMax val="9"/>
          <dgm:dir/>
          <dgm:resizeHandles val="exact"/>
        </dgm:presLayoutVars>
      </dgm:prSet>
      <dgm:spPr/>
      <dgm:t>
        <a:bodyPr/>
        <a:lstStyle/>
        <a:p>
          <a:endParaRPr lang="pt-BR"/>
        </a:p>
      </dgm:t>
    </dgm:pt>
    <dgm:pt modelId="{19B03823-FE29-4DD0-A242-0493CA9D63F1}" type="pres">
      <dgm:prSet presAssocID="{94B40C96-A8D0-4498-97C5-894B34DB8FD2}" presName="triangle1" presStyleLbl="node1" presStyleIdx="0" presStyleCnt="4">
        <dgm:presLayoutVars>
          <dgm:bulletEnabled val="1"/>
        </dgm:presLayoutVars>
      </dgm:prSet>
      <dgm:spPr/>
      <dgm:t>
        <a:bodyPr/>
        <a:lstStyle/>
        <a:p>
          <a:endParaRPr lang="pt-BR"/>
        </a:p>
      </dgm:t>
    </dgm:pt>
    <dgm:pt modelId="{19FA7898-F6ED-4510-ABE0-09249D5EB8EE}" type="pres">
      <dgm:prSet presAssocID="{94B40C96-A8D0-4498-97C5-894B34DB8FD2}" presName="triangle2" presStyleLbl="node1" presStyleIdx="1" presStyleCnt="4">
        <dgm:presLayoutVars>
          <dgm:bulletEnabled val="1"/>
        </dgm:presLayoutVars>
      </dgm:prSet>
      <dgm:spPr/>
      <dgm:t>
        <a:bodyPr/>
        <a:lstStyle/>
        <a:p>
          <a:endParaRPr lang="pt-BR"/>
        </a:p>
      </dgm:t>
    </dgm:pt>
    <dgm:pt modelId="{0DDA9B9F-5F0A-40A7-8E47-4982AB1367D9}" type="pres">
      <dgm:prSet presAssocID="{94B40C96-A8D0-4498-97C5-894B34DB8FD2}" presName="triangle3" presStyleLbl="node1" presStyleIdx="2" presStyleCnt="4">
        <dgm:presLayoutVars>
          <dgm:bulletEnabled val="1"/>
        </dgm:presLayoutVars>
      </dgm:prSet>
      <dgm:spPr/>
      <dgm:t>
        <a:bodyPr/>
        <a:lstStyle/>
        <a:p>
          <a:endParaRPr lang="pt-BR"/>
        </a:p>
      </dgm:t>
    </dgm:pt>
    <dgm:pt modelId="{B5620282-7BD2-4004-886D-15BD11CB6062}" type="pres">
      <dgm:prSet presAssocID="{94B40C96-A8D0-4498-97C5-894B34DB8FD2}" presName="triangle4" presStyleLbl="node1" presStyleIdx="3" presStyleCnt="4">
        <dgm:presLayoutVars>
          <dgm:bulletEnabled val="1"/>
        </dgm:presLayoutVars>
      </dgm:prSet>
      <dgm:spPr/>
      <dgm:t>
        <a:bodyPr/>
        <a:lstStyle/>
        <a:p>
          <a:endParaRPr lang="pt-BR"/>
        </a:p>
      </dgm:t>
    </dgm:pt>
  </dgm:ptLst>
  <dgm:cxnLst>
    <dgm:cxn modelId="{DB22E836-67D8-429C-B653-0B4895311C84}" type="presOf" srcId="{40E80249-6A21-49A0-8AB4-92550EAE60C8}" destId="{19B03823-FE29-4DD0-A242-0493CA9D63F1}" srcOrd="0" destOrd="0" presId="urn:microsoft.com/office/officeart/2005/8/layout/pyramid4"/>
    <dgm:cxn modelId="{BF6BBE8F-25EF-49C3-B4D3-7A89265B7825}" type="presOf" srcId="{47AF5A88-685D-48E3-82C3-AD7375129E9A}" destId="{B5620282-7BD2-4004-886D-15BD11CB6062}" srcOrd="0" destOrd="0" presId="urn:microsoft.com/office/officeart/2005/8/layout/pyramid4"/>
    <dgm:cxn modelId="{C8CB2239-53F6-49A4-B9E6-60845878F392}" type="presOf" srcId="{9DB753D8-1D10-49EE-8C69-DD66856DB995}" destId="{0DDA9B9F-5F0A-40A7-8E47-4982AB1367D9}" srcOrd="0" destOrd="0" presId="urn:microsoft.com/office/officeart/2005/8/layout/pyramid4"/>
    <dgm:cxn modelId="{4984A4B0-8A2D-40EC-AD63-035CDDAD97BE}" srcId="{94B40C96-A8D0-4498-97C5-894B34DB8FD2}" destId="{81941710-2F7B-407C-A2E0-1BBDFE64B180}" srcOrd="1" destOrd="0" parTransId="{60967F92-C1DB-4115-A8CF-071FD2262AA8}" sibTransId="{6FB71256-18BC-423C-AABD-3238FA086044}"/>
    <dgm:cxn modelId="{4D371837-A529-489C-B6FC-CCC58300B268}" srcId="{94B40C96-A8D0-4498-97C5-894B34DB8FD2}" destId="{9DB753D8-1D10-49EE-8C69-DD66856DB995}" srcOrd="2" destOrd="0" parTransId="{FCD0E8DB-DE96-41D2-BFB8-3943D7CC3E9B}" sibTransId="{F3FAE6B9-D7BF-4D71-B6DC-5EA278E6A0DC}"/>
    <dgm:cxn modelId="{43A96A2C-F833-4493-9936-922CA6DE189C}" srcId="{94B40C96-A8D0-4498-97C5-894B34DB8FD2}" destId="{40E80249-6A21-49A0-8AB4-92550EAE60C8}" srcOrd="0" destOrd="0" parTransId="{4E3B2B3D-E701-4DC9-8FAB-7AF0D6355CE4}" sibTransId="{96408EBE-D2EB-4ED7-B703-284159C0C5FB}"/>
    <dgm:cxn modelId="{277A78AA-2CC1-4444-B371-AB9C49B122D7}" srcId="{94B40C96-A8D0-4498-97C5-894B34DB8FD2}" destId="{47AF5A88-685D-48E3-82C3-AD7375129E9A}" srcOrd="3" destOrd="0" parTransId="{F01BEBC6-81B7-42E8-9C91-F7D4F07F3383}" sibTransId="{361F95ED-E356-4E04-989D-B299D2283246}"/>
    <dgm:cxn modelId="{82C7E1F8-AEF1-462A-8D31-F46580730F8D}" type="presOf" srcId="{81941710-2F7B-407C-A2E0-1BBDFE64B180}" destId="{19FA7898-F6ED-4510-ABE0-09249D5EB8EE}" srcOrd="0" destOrd="0" presId="urn:microsoft.com/office/officeart/2005/8/layout/pyramid4"/>
    <dgm:cxn modelId="{70217CBD-4D0B-4EDB-BA12-6E3155DA6090}" type="presOf" srcId="{94B40C96-A8D0-4498-97C5-894B34DB8FD2}" destId="{9AEC5213-2D87-4CB3-8091-5D5887423A84}" srcOrd="0" destOrd="0" presId="urn:microsoft.com/office/officeart/2005/8/layout/pyramid4"/>
    <dgm:cxn modelId="{77E854DA-7D9B-4CCD-AE54-D1684C5B56B5}" type="presParOf" srcId="{9AEC5213-2D87-4CB3-8091-5D5887423A84}" destId="{19B03823-FE29-4DD0-A242-0493CA9D63F1}" srcOrd="0" destOrd="0" presId="urn:microsoft.com/office/officeart/2005/8/layout/pyramid4"/>
    <dgm:cxn modelId="{B93B46C8-BF78-4B03-8791-27FA9F67E681}" type="presParOf" srcId="{9AEC5213-2D87-4CB3-8091-5D5887423A84}" destId="{19FA7898-F6ED-4510-ABE0-09249D5EB8EE}" srcOrd="1" destOrd="0" presId="urn:microsoft.com/office/officeart/2005/8/layout/pyramid4"/>
    <dgm:cxn modelId="{90536708-3BC4-4061-A449-01C433FB0136}" type="presParOf" srcId="{9AEC5213-2D87-4CB3-8091-5D5887423A84}" destId="{0DDA9B9F-5F0A-40A7-8E47-4982AB1367D9}" srcOrd="2" destOrd="0" presId="urn:microsoft.com/office/officeart/2005/8/layout/pyramid4"/>
    <dgm:cxn modelId="{EB55EECE-661A-4B1F-8192-B038154C4FFF}" type="presParOf" srcId="{9AEC5213-2D87-4CB3-8091-5D5887423A84}" destId="{B5620282-7BD2-4004-886D-15BD11CB6062}" srcOrd="3" destOrd="0" presId="urn:microsoft.com/office/officeart/2005/8/layout/pyramid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093B0DB-A215-45F7-A1E8-93AAB38B2784}" type="doc">
      <dgm:prSet loTypeId="urn:microsoft.com/office/officeart/2005/8/layout/radial5" loCatId="cycle" qsTypeId="urn:microsoft.com/office/officeart/2005/8/quickstyle/simple4" qsCatId="simple" csTypeId="urn:microsoft.com/office/officeart/2005/8/colors/colorful3" csCatId="colorful" phldr="1"/>
      <dgm:spPr/>
      <dgm:t>
        <a:bodyPr/>
        <a:lstStyle/>
        <a:p>
          <a:endParaRPr lang="pt-BR"/>
        </a:p>
      </dgm:t>
    </dgm:pt>
    <dgm:pt modelId="{1B8B7411-6C2E-4FC2-80E3-786FA87C52C0}">
      <dgm:prSet phldrT="[Texto]" custT="1"/>
      <dgm:spPr/>
      <dgm:t>
        <a:bodyPr/>
        <a:lstStyle/>
        <a:p>
          <a:r>
            <a:rPr lang="pt-BR" sz="1200" b="1" dirty="0" smtClean="0">
              <a:effectLst/>
            </a:rPr>
            <a:t>DIAGNÓSTICO</a:t>
          </a:r>
          <a:endParaRPr lang="pt-BR" sz="1200" b="1" dirty="0">
            <a:effectLst/>
          </a:endParaRPr>
        </a:p>
      </dgm:t>
    </dgm:pt>
    <dgm:pt modelId="{66FFECC2-BE6B-42AD-9818-112F31049C8F}" type="parTrans" cxnId="{FD7C4967-AAA3-4ED4-A5D8-364348E14B05}">
      <dgm:prSet/>
      <dgm:spPr/>
      <dgm:t>
        <a:bodyPr/>
        <a:lstStyle/>
        <a:p>
          <a:endParaRPr lang="pt-BR" sz="1050" b="1">
            <a:effectLst/>
          </a:endParaRPr>
        </a:p>
      </dgm:t>
    </dgm:pt>
    <dgm:pt modelId="{9405FC97-A1DE-4E68-8732-AA211B1786EF}" type="sibTrans" cxnId="{FD7C4967-AAA3-4ED4-A5D8-364348E14B05}">
      <dgm:prSet/>
      <dgm:spPr/>
      <dgm:t>
        <a:bodyPr/>
        <a:lstStyle/>
        <a:p>
          <a:endParaRPr lang="pt-BR" sz="1050" b="1">
            <a:effectLst/>
          </a:endParaRPr>
        </a:p>
      </dgm:t>
    </dgm:pt>
    <dgm:pt modelId="{135012DE-C3B3-4CFD-870E-0F6D8562FE2E}">
      <dgm:prSet phldrT="[Texto]" custT="1"/>
      <dgm:spPr/>
      <dgm:t>
        <a:bodyPr/>
        <a:lstStyle/>
        <a:p>
          <a:r>
            <a:rPr lang="pt-BR" sz="1050" b="1" dirty="0" smtClean="0">
              <a:effectLst/>
            </a:rPr>
            <a:t>ESTRUTURA E </a:t>
          </a:r>
        </a:p>
        <a:p>
          <a:r>
            <a:rPr lang="pt-BR" sz="1050" b="1" dirty="0" smtClean="0">
              <a:effectLst/>
            </a:rPr>
            <a:t>FUNCIONAMENTO</a:t>
          </a:r>
          <a:endParaRPr lang="pt-BR" sz="1050" b="1" dirty="0">
            <a:effectLst/>
          </a:endParaRPr>
        </a:p>
      </dgm:t>
    </dgm:pt>
    <dgm:pt modelId="{CCF37D6D-ECF7-41E3-973B-70C7D8359182}" type="parTrans" cxnId="{A481411B-206D-4D8D-8502-1251A764527B}">
      <dgm:prSet custT="1"/>
      <dgm:spPr/>
      <dgm:t>
        <a:bodyPr/>
        <a:lstStyle/>
        <a:p>
          <a:endParaRPr lang="pt-BR" sz="1050" b="1">
            <a:effectLst/>
          </a:endParaRPr>
        </a:p>
      </dgm:t>
    </dgm:pt>
    <dgm:pt modelId="{F828729E-E7E7-435C-B255-F025B48A1178}" type="sibTrans" cxnId="{A481411B-206D-4D8D-8502-1251A764527B}">
      <dgm:prSet/>
      <dgm:spPr/>
      <dgm:t>
        <a:bodyPr/>
        <a:lstStyle/>
        <a:p>
          <a:endParaRPr lang="pt-BR" sz="1050" b="1">
            <a:effectLst/>
          </a:endParaRPr>
        </a:p>
      </dgm:t>
    </dgm:pt>
    <dgm:pt modelId="{1B46D682-A41D-426E-8150-2762AD5BB89B}">
      <dgm:prSet phldrT="[Texto]" custT="1"/>
      <dgm:spPr/>
      <dgm:t>
        <a:bodyPr/>
        <a:lstStyle/>
        <a:p>
          <a:r>
            <a:rPr lang="pt-BR" sz="1050" b="1" dirty="0" smtClean="0">
              <a:effectLst/>
            </a:rPr>
            <a:t>PESSOAL</a:t>
          </a:r>
          <a:endParaRPr lang="pt-BR" sz="1050" b="1" dirty="0">
            <a:effectLst/>
          </a:endParaRPr>
        </a:p>
      </dgm:t>
    </dgm:pt>
    <dgm:pt modelId="{C477214D-AA19-4322-83EF-DF2F188DEF71}" type="parTrans" cxnId="{1A379E6F-BF62-4C8C-A5AF-A71DE86A2E8E}">
      <dgm:prSet custT="1"/>
      <dgm:spPr/>
      <dgm:t>
        <a:bodyPr/>
        <a:lstStyle/>
        <a:p>
          <a:endParaRPr lang="pt-BR" sz="1050" b="1">
            <a:effectLst/>
          </a:endParaRPr>
        </a:p>
      </dgm:t>
    </dgm:pt>
    <dgm:pt modelId="{AA724D3B-A10F-42E0-8950-A746AC6AC985}" type="sibTrans" cxnId="{1A379E6F-BF62-4C8C-A5AF-A71DE86A2E8E}">
      <dgm:prSet/>
      <dgm:spPr/>
      <dgm:t>
        <a:bodyPr/>
        <a:lstStyle/>
        <a:p>
          <a:endParaRPr lang="pt-BR" sz="1050" b="1">
            <a:effectLst/>
          </a:endParaRPr>
        </a:p>
      </dgm:t>
    </dgm:pt>
    <dgm:pt modelId="{41AA5768-83B2-4921-B07F-3552862979B7}">
      <dgm:prSet phldrT="[Texto]" custT="1"/>
      <dgm:spPr/>
      <dgm:t>
        <a:bodyPr/>
        <a:lstStyle/>
        <a:p>
          <a:r>
            <a:rPr lang="pt-BR" sz="1050" b="1" dirty="0" smtClean="0">
              <a:effectLst/>
            </a:rPr>
            <a:t>MOBILIÁRIOS E EQUIPAMENTOS</a:t>
          </a:r>
          <a:endParaRPr lang="pt-BR" sz="1050" b="1" dirty="0">
            <a:effectLst/>
          </a:endParaRPr>
        </a:p>
      </dgm:t>
    </dgm:pt>
    <dgm:pt modelId="{425B7E60-54D7-4B73-BE67-5CD4C2B32EAE}" type="parTrans" cxnId="{E3EB0C57-3FB5-4877-B98A-3F82C9F4869F}">
      <dgm:prSet custT="1"/>
      <dgm:spPr/>
      <dgm:t>
        <a:bodyPr/>
        <a:lstStyle/>
        <a:p>
          <a:endParaRPr lang="pt-BR" sz="1050" b="1">
            <a:effectLst/>
          </a:endParaRPr>
        </a:p>
      </dgm:t>
    </dgm:pt>
    <dgm:pt modelId="{73F73364-C0A5-4652-B6EE-39029317D007}" type="sibTrans" cxnId="{E3EB0C57-3FB5-4877-B98A-3F82C9F4869F}">
      <dgm:prSet/>
      <dgm:spPr/>
      <dgm:t>
        <a:bodyPr/>
        <a:lstStyle/>
        <a:p>
          <a:endParaRPr lang="pt-BR" sz="1050" b="1">
            <a:effectLst/>
          </a:endParaRPr>
        </a:p>
      </dgm:t>
    </dgm:pt>
    <dgm:pt modelId="{0C2E3A51-CB2C-45B6-8CBA-F9FE0659ECB0}">
      <dgm:prSet phldrT="[Texto]" custT="1"/>
      <dgm:spPr/>
      <dgm:t>
        <a:bodyPr/>
        <a:lstStyle/>
        <a:p>
          <a:r>
            <a:rPr lang="pt-BR" sz="1050" b="1" dirty="0" smtClean="0">
              <a:effectLst/>
            </a:rPr>
            <a:t>ACERVO</a:t>
          </a:r>
          <a:endParaRPr lang="pt-BR" sz="1050" b="1" dirty="0">
            <a:effectLst/>
          </a:endParaRPr>
        </a:p>
      </dgm:t>
    </dgm:pt>
    <dgm:pt modelId="{DF957A85-69F2-462D-BABE-A485DBA65CFA}" type="parTrans" cxnId="{CA5DDFD4-D414-4C74-8D67-E1D6AA331A59}">
      <dgm:prSet custT="1"/>
      <dgm:spPr/>
      <dgm:t>
        <a:bodyPr/>
        <a:lstStyle/>
        <a:p>
          <a:endParaRPr lang="pt-BR" sz="1050" b="1">
            <a:effectLst/>
          </a:endParaRPr>
        </a:p>
      </dgm:t>
    </dgm:pt>
    <dgm:pt modelId="{99BF30B8-9468-4A6B-A3DF-B266EF969452}" type="sibTrans" cxnId="{CA5DDFD4-D414-4C74-8D67-E1D6AA331A59}">
      <dgm:prSet/>
      <dgm:spPr/>
      <dgm:t>
        <a:bodyPr/>
        <a:lstStyle/>
        <a:p>
          <a:endParaRPr lang="pt-BR" sz="1050" b="1">
            <a:effectLst/>
          </a:endParaRPr>
        </a:p>
      </dgm:t>
    </dgm:pt>
    <dgm:pt modelId="{F00B64EF-A74C-4153-B83B-7844771BEF0B}" type="pres">
      <dgm:prSet presAssocID="{0093B0DB-A215-45F7-A1E8-93AAB38B2784}" presName="Name0" presStyleCnt="0">
        <dgm:presLayoutVars>
          <dgm:chMax val="1"/>
          <dgm:dir/>
          <dgm:animLvl val="ctr"/>
          <dgm:resizeHandles val="exact"/>
        </dgm:presLayoutVars>
      </dgm:prSet>
      <dgm:spPr/>
      <dgm:t>
        <a:bodyPr/>
        <a:lstStyle/>
        <a:p>
          <a:endParaRPr lang="pt-BR"/>
        </a:p>
      </dgm:t>
    </dgm:pt>
    <dgm:pt modelId="{F5905FE3-B611-4B91-A0DE-54EAAA65390E}" type="pres">
      <dgm:prSet presAssocID="{1B8B7411-6C2E-4FC2-80E3-786FA87C52C0}" presName="centerShape" presStyleLbl="node0" presStyleIdx="0" presStyleCnt="1" custScaleX="140874"/>
      <dgm:spPr/>
      <dgm:t>
        <a:bodyPr/>
        <a:lstStyle/>
        <a:p>
          <a:endParaRPr lang="pt-BR"/>
        </a:p>
      </dgm:t>
    </dgm:pt>
    <dgm:pt modelId="{2AF9D386-1173-4750-8431-9507C148B3C9}" type="pres">
      <dgm:prSet presAssocID="{CCF37D6D-ECF7-41E3-973B-70C7D8359182}" presName="parTrans" presStyleLbl="sibTrans2D1" presStyleIdx="0" presStyleCnt="4"/>
      <dgm:spPr/>
      <dgm:t>
        <a:bodyPr/>
        <a:lstStyle/>
        <a:p>
          <a:endParaRPr lang="pt-BR"/>
        </a:p>
      </dgm:t>
    </dgm:pt>
    <dgm:pt modelId="{997173C6-36CE-493C-99FB-4AFED31D2796}" type="pres">
      <dgm:prSet presAssocID="{CCF37D6D-ECF7-41E3-973B-70C7D8359182}" presName="connectorText" presStyleLbl="sibTrans2D1" presStyleIdx="0" presStyleCnt="4"/>
      <dgm:spPr/>
      <dgm:t>
        <a:bodyPr/>
        <a:lstStyle/>
        <a:p>
          <a:endParaRPr lang="pt-BR"/>
        </a:p>
      </dgm:t>
    </dgm:pt>
    <dgm:pt modelId="{8CA9B55E-3F34-441D-928F-FC8DEB15AA02}" type="pres">
      <dgm:prSet presAssocID="{135012DE-C3B3-4CFD-870E-0F6D8562FE2E}" presName="node" presStyleLbl="node1" presStyleIdx="0" presStyleCnt="4" custScaleX="115413">
        <dgm:presLayoutVars>
          <dgm:bulletEnabled val="1"/>
        </dgm:presLayoutVars>
      </dgm:prSet>
      <dgm:spPr/>
      <dgm:t>
        <a:bodyPr/>
        <a:lstStyle/>
        <a:p>
          <a:endParaRPr lang="pt-BR"/>
        </a:p>
      </dgm:t>
    </dgm:pt>
    <dgm:pt modelId="{A78A8D1F-2D8C-4CCE-A8DF-3A1E8AC66E39}" type="pres">
      <dgm:prSet presAssocID="{C477214D-AA19-4322-83EF-DF2F188DEF71}" presName="parTrans" presStyleLbl="sibTrans2D1" presStyleIdx="1" presStyleCnt="4"/>
      <dgm:spPr/>
      <dgm:t>
        <a:bodyPr/>
        <a:lstStyle/>
        <a:p>
          <a:endParaRPr lang="pt-BR"/>
        </a:p>
      </dgm:t>
    </dgm:pt>
    <dgm:pt modelId="{23032D76-3137-43E2-BB58-2842A541B5F9}" type="pres">
      <dgm:prSet presAssocID="{C477214D-AA19-4322-83EF-DF2F188DEF71}" presName="connectorText" presStyleLbl="sibTrans2D1" presStyleIdx="1" presStyleCnt="4"/>
      <dgm:spPr/>
      <dgm:t>
        <a:bodyPr/>
        <a:lstStyle/>
        <a:p>
          <a:endParaRPr lang="pt-BR"/>
        </a:p>
      </dgm:t>
    </dgm:pt>
    <dgm:pt modelId="{6FB0F2B4-E83D-4665-A9B3-C0D71E0BD482}" type="pres">
      <dgm:prSet presAssocID="{1B46D682-A41D-426E-8150-2762AD5BB89B}" presName="node" presStyleLbl="node1" presStyleIdx="1" presStyleCnt="4" custRadScaleRad="119443">
        <dgm:presLayoutVars>
          <dgm:bulletEnabled val="1"/>
        </dgm:presLayoutVars>
      </dgm:prSet>
      <dgm:spPr/>
      <dgm:t>
        <a:bodyPr/>
        <a:lstStyle/>
        <a:p>
          <a:endParaRPr lang="pt-BR"/>
        </a:p>
      </dgm:t>
    </dgm:pt>
    <dgm:pt modelId="{423AE5CD-C002-4A9F-90E5-326CC737F852}" type="pres">
      <dgm:prSet presAssocID="{425B7E60-54D7-4B73-BE67-5CD4C2B32EAE}" presName="parTrans" presStyleLbl="sibTrans2D1" presStyleIdx="2" presStyleCnt="4"/>
      <dgm:spPr/>
      <dgm:t>
        <a:bodyPr/>
        <a:lstStyle/>
        <a:p>
          <a:endParaRPr lang="pt-BR"/>
        </a:p>
      </dgm:t>
    </dgm:pt>
    <dgm:pt modelId="{B07DE195-8361-48EF-9545-CFDB1B767E3F}" type="pres">
      <dgm:prSet presAssocID="{425B7E60-54D7-4B73-BE67-5CD4C2B32EAE}" presName="connectorText" presStyleLbl="sibTrans2D1" presStyleIdx="2" presStyleCnt="4"/>
      <dgm:spPr/>
      <dgm:t>
        <a:bodyPr/>
        <a:lstStyle/>
        <a:p>
          <a:endParaRPr lang="pt-BR"/>
        </a:p>
      </dgm:t>
    </dgm:pt>
    <dgm:pt modelId="{8F44471B-6B5E-4205-B462-EC90EB1A455B}" type="pres">
      <dgm:prSet presAssocID="{41AA5768-83B2-4921-B07F-3552862979B7}" presName="node" presStyleLbl="node1" presStyleIdx="2" presStyleCnt="4" custScaleX="115413" custScaleY="86217">
        <dgm:presLayoutVars>
          <dgm:bulletEnabled val="1"/>
        </dgm:presLayoutVars>
      </dgm:prSet>
      <dgm:spPr/>
      <dgm:t>
        <a:bodyPr/>
        <a:lstStyle/>
        <a:p>
          <a:endParaRPr lang="pt-BR"/>
        </a:p>
      </dgm:t>
    </dgm:pt>
    <dgm:pt modelId="{C6BFB35C-7E50-45EC-8581-466B13E959DF}" type="pres">
      <dgm:prSet presAssocID="{DF957A85-69F2-462D-BABE-A485DBA65CFA}" presName="parTrans" presStyleLbl="sibTrans2D1" presStyleIdx="3" presStyleCnt="4"/>
      <dgm:spPr/>
      <dgm:t>
        <a:bodyPr/>
        <a:lstStyle/>
        <a:p>
          <a:endParaRPr lang="pt-BR"/>
        </a:p>
      </dgm:t>
    </dgm:pt>
    <dgm:pt modelId="{B6E9795A-AC20-4BD1-AC4F-566E7DB41917}" type="pres">
      <dgm:prSet presAssocID="{DF957A85-69F2-462D-BABE-A485DBA65CFA}" presName="connectorText" presStyleLbl="sibTrans2D1" presStyleIdx="3" presStyleCnt="4"/>
      <dgm:spPr/>
      <dgm:t>
        <a:bodyPr/>
        <a:lstStyle/>
        <a:p>
          <a:endParaRPr lang="pt-BR"/>
        </a:p>
      </dgm:t>
    </dgm:pt>
    <dgm:pt modelId="{C8A346CA-D66E-4953-BB58-1BF36DFABA50}" type="pres">
      <dgm:prSet presAssocID="{0C2E3A51-CB2C-45B6-8CBA-F9FE0659ECB0}" presName="node" presStyleLbl="node1" presStyleIdx="3" presStyleCnt="4" custRadScaleRad="115514">
        <dgm:presLayoutVars>
          <dgm:bulletEnabled val="1"/>
        </dgm:presLayoutVars>
      </dgm:prSet>
      <dgm:spPr/>
      <dgm:t>
        <a:bodyPr/>
        <a:lstStyle/>
        <a:p>
          <a:endParaRPr lang="pt-BR"/>
        </a:p>
      </dgm:t>
    </dgm:pt>
  </dgm:ptLst>
  <dgm:cxnLst>
    <dgm:cxn modelId="{BFEF4331-ADF7-4AA2-AA6E-DD80A00CC54D}" type="presOf" srcId="{0093B0DB-A215-45F7-A1E8-93AAB38B2784}" destId="{F00B64EF-A74C-4153-B83B-7844771BEF0B}" srcOrd="0" destOrd="0" presId="urn:microsoft.com/office/officeart/2005/8/layout/radial5"/>
    <dgm:cxn modelId="{6ADF61D2-FDB4-4B66-8E43-978E821D374D}" type="presOf" srcId="{41AA5768-83B2-4921-B07F-3552862979B7}" destId="{8F44471B-6B5E-4205-B462-EC90EB1A455B}" srcOrd="0" destOrd="0" presId="urn:microsoft.com/office/officeart/2005/8/layout/radial5"/>
    <dgm:cxn modelId="{B60F90DB-0999-4076-B05C-4EA78F1A7C4C}" type="presOf" srcId="{DF957A85-69F2-462D-BABE-A485DBA65CFA}" destId="{C6BFB35C-7E50-45EC-8581-466B13E959DF}" srcOrd="0" destOrd="0" presId="urn:microsoft.com/office/officeart/2005/8/layout/radial5"/>
    <dgm:cxn modelId="{A481411B-206D-4D8D-8502-1251A764527B}" srcId="{1B8B7411-6C2E-4FC2-80E3-786FA87C52C0}" destId="{135012DE-C3B3-4CFD-870E-0F6D8562FE2E}" srcOrd="0" destOrd="0" parTransId="{CCF37D6D-ECF7-41E3-973B-70C7D8359182}" sibTransId="{F828729E-E7E7-435C-B255-F025B48A1178}"/>
    <dgm:cxn modelId="{A44C111B-4B5C-4D0E-9263-4CEC63ECA92F}" type="presOf" srcId="{CCF37D6D-ECF7-41E3-973B-70C7D8359182}" destId="{997173C6-36CE-493C-99FB-4AFED31D2796}" srcOrd="1" destOrd="0" presId="urn:microsoft.com/office/officeart/2005/8/layout/radial5"/>
    <dgm:cxn modelId="{CA5DDFD4-D414-4C74-8D67-E1D6AA331A59}" srcId="{1B8B7411-6C2E-4FC2-80E3-786FA87C52C0}" destId="{0C2E3A51-CB2C-45B6-8CBA-F9FE0659ECB0}" srcOrd="3" destOrd="0" parTransId="{DF957A85-69F2-462D-BABE-A485DBA65CFA}" sibTransId="{99BF30B8-9468-4A6B-A3DF-B266EF969452}"/>
    <dgm:cxn modelId="{2614EF38-9F4D-495A-A405-34C4A74B5503}" type="presOf" srcId="{1B46D682-A41D-426E-8150-2762AD5BB89B}" destId="{6FB0F2B4-E83D-4665-A9B3-C0D71E0BD482}" srcOrd="0" destOrd="0" presId="urn:microsoft.com/office/officeart/2005/8/layout/radial5"/>
    <dgm:cxn modelId="{1511ED9E-9A71-438D-8805-68E2B4687AF9}" type="presOf" srcId="{135012DE-C3B3-4CFD-870E-0F6D8562FE2E}" destId="{8CA9B55E-3F34-441D-928F-FC8DEB15AA02}" srcOrd="0" destOrd="0" presId="urn:microsoft.com/office/officeart/2005/8/layout/radial5"/>
    <dgm:cxn modelId="{D4F262B7-1492-49E5-A6C7-BCB0EFD423E7}" type="presOf" srcId="{CCF37D6D-ECF7-41E3-973B-70C7D8359182}" destId="{2AF9D386-1173-4750-8431-9507C148B3C9}" srcOrd="0" destOrd="0" presId="urn:microsoft.com/office/officeart/2005/8/layout/radial5"/>
    <dgm:cxn modelId="{C8A77B03-4975-4116-80DF-9F2B6CC6EC59}" type="presOf" srcId="{1B8B7411-6C2E-4FC2-80E3-786FA87C52C0}" destId="{F5905FE3-B611-4B91-A0DE-54EAAA65390E}" srcOrd="0" destOrd="0" presId="urn:microsoft.com/office/officeart/2005/8/layout/radial5"/>
    <dgm:cxn modelId="{FD7C4967-AAA3-4ED4-A5D8-364348E14B05}" srcId="{0093B0DB-A215-45F7-A1E8-93AAB38B2784}" destId="{1B8B7411-6C2E-4FC2-80E3-786FA87C52C0}" srcOrd="0" destOrd="0" parTransId="{66FFECC2-BE6B-42AD-9818-112F31049C8F}" sibTransId="{9405FC97-A1DE-4E68-8732-AA211B1786EF}"/>
    <dgm:cxn modelId="{7E1CF2F7-0D98-498B-841F-156BDCB11E2B}" type="presOf" srcId="{0C2E3A51-CB2C-45B6-8CBA-F9FE0659ECB0}" destId="{C8A346CA-D66E-4953-BB58-1BF36DFABA50}" srcOrd="0" destOrd="0" presId="urn:microsoft.com/office/officeart/2005/8/layout/radial5"/>
    <dgm:cxn modelId="{1A379E6F-BF62-4C8C-A5AF-A71DE86A2E8E}" srcId="{1B8B7411-6C2E-4FC2-80E3-786FA87C52C0}" destId="{1B46D682-A41D-426E-8150-2762AD5BB89B}" srcOrd="1" destOrd="0" parTransId="{C477214D-AA19-4322-83EF-DF2F188DEF71}" sibTransId="{AA724D3B-A10F-42E0-8950-A746AC6AC985}"/>
    <dgm:cxn modelId="{4C870870-B101-41C9-96C4-575F0682FB41}" type="presOf" srcId="{C477214D-AA19-4322-83EF-DF2F188DEF71}" destId="{23032D76-3137-43E2-BB58-2842A541B5F9}" srcOrd="1" destOrd="0" presId="urn:microsoft.com/office/officeart/2005/8/layout/radial5"/>
    <dgm:cxn modelId="{780FABE3-CB01-455A-806D-9C8FA00BBB92}" type="presOf" srcId="{C477214D-AA19-4322-83EF-DF2F188DEF71}" destId="{A78A8D1F-2D8C-4CCE-A8DF-3A1E8AC66E39}" srcOrd="0" destOrd="0" presId="urn:microsoft.com/office/officeart/2005/8/layout/radial5"/>
    <dgm:cxn modelId="{EF4A7D8F-10E4-4FDE-BF18-6F57B3961280}" type="presOf" srcId="{425B7E60-54D7-4B73-BE67-5CD4C2B32EAE}" destId="{B07DE195-8361-48EF-9545-CFDB1B767E3F}" srcOrd="1" destOrd="0" presId="urn:microsoft.com/office/officeart/2005/8/layout/radial5"/>
    <dgm:cxn modelId="{3C3EB5A2-B5C8-40AA-A563-9A0D4B2EE5B6}" type="presOf" srcId="{DF957A85-69F2-462D-BABE-A485DBA65CFA}" destId="{B6E9795A-AC20-4BD1-AC4F-566E7DB41917}" srcOrd="1" destOrd="0" presId="urn:microsoft.com/office/officeart/2005/8/layout/radial5"/>
    <dgm:cxn modelId="{204B83B4-0437-477B-877E-3B1C0E0EA0F1}" type="presOf" srcId="{425B7E60-54D7-4B73-BE67-5CD4C2B32EAE}" destId="{423AE5CD-C002-4A9F-90E5-326CC737F852}" srcOrd="0" destOrd="0" presId="urn:microsoft.com/office/officeart/2005/8/layout/radial5"/>
    <dgm:cxn modelId="{E3EB0C57-3FB5-4877-B98A-3F82C9F4869F}" srcId="{1B8B7411-6C2E-4FC2-80E3-786FA87C52C0}" destId="{41AA5768-83B2-4921-B07F-3552862979B7}" srcOrd="2" destOrd="0" parTransId="{425B7E60-54D7-4B73-BE67-5CD4C2B32EAE}" sibTransId="{73F73364-C0A5-4652-B6EE-39029317D007}"/>
    <dgm:cxn modelId="{52C19925-A530-4BFB-899F-4C53FA0C6684}" type="presParOf" srcId="{F00B64EF-A74C-4153-B83B-7844771BEF0B}" destId="{F5905FE3-B611-4B91-A0DE-54EAAA65390E}" srcOrd="0" destOrd="0" presId="urn:microsoft.com/office/officeart/2005/8/layout/radial5"/>
    <dgm:cxn modelId="{4490D425-7526-48BD-A474-E8E2CA23E5BC}" type="presParOf" srcId="{F00B64EF-A74C-4153-B83B-7844771BEF0B}" destId="{2AF9D386-1173-4750-8431-9507C148B3C9}" srcOrd="1" destOrd="0" presId="urn:microsoft.com/office/officeart/2005/8/layout/radial5"/>
    <dgm:cxn modelId="{A39010D0-9356-41AE-B78E-10209A82B2C1}" type="presParOf" srcId="{2AF9D386-1173-4750-8431-9507C148B3C9}" destId="{997173C6-36CE-493C-99FB-4AFED31D2796}" srcOrd="0" destOrd="0" presId="urn:microsoft.com/office/officeart/2005/8/layout/radial5"/>
    <dgm:cxn modelId="{4F2AF3D0-46B3-40EB-AD0A-3FD680EA4E33}" type="presParOf" srcId="{F00B64EF-A74C-4153-B83B-7844771BEF0B}" destId="{8CA9B55E-3F34-441D-928F-FC8DEB15AA02}" srcOrd="2" destOrd="0" presId="urn:microsoft.com/office/officeart/2005/8/layout/radial5"/>
    <dgm:cxn modelId="{DEA6883F-A45F-4223-86B7-357946E77A1E}" type="presParOf" srcId="{F00B64EF-A74C-4153-B83B-7844771BEF0B}" destId="{A78A8D1F-2D8C-4CCE-A8DF-3A1E8AC66E39}" srcOrd="3" destOrd="0" presId="urn:microsoft.com/office/officeart/2005/8/layout/radial5"/>
    <dgm:cxn modelId="{F07A2F07-B536-4079-A2A4-16E1C9356852}" type="presParOf" srcId="{A78A8D1F-2D8C-4CCE-A8DF-3A1E8AC66E39}" destId="{23032D76-3137-43E2-BB58-2842A541B5F9}" srcOrd="0" destOrd="0" presId="urn:microsoft.com/office/officeart/2005/8/layout/radial5"/>
    <dgm:cxn modelId="{7B1B0E64-6A81-4805-99F8-279E7DA5B396}" type="presParOf" srcId="{F00B64EF-A74C-4153-B83B-7844771BEF0B}" destId="{6FB0F2B4-E83D-4665-A9B3-C0D71E0BD482}" srcOrd="4" destOrd="0" presId="urn:microsoft.com/office/officeart/2005/8/layout/radial5"/>
    <dgm:cxn modelId="{41F13C7D-589A-422F-86C8-DABBA20C8A91}" type="presParOf" srcId="{F00B64EF-A74C-4153-B83B-7844771BEF0B}" destId="{423AE5CD-C002-4A9F-90E5-326CC737F852}" srcOrd="5" destOrd="0" presId="urn:microsoft.com/office/officeart/2005/8/layout/radial5"/>
    <dgm:cxn modelId="{9C44A50B-8727-41DD-A253-1FE2D25E64BA}" type="presParOf" srcId="{423AE5CD-C002-4A9F-90E5-326CC737F852}" destId="{B07DE195-8361-48EF-9545-CFDB1B767E3F}" srcOrd="0" destOrd="0" presId="urn:microsoft.com/office/officeart/2005/8/layout/radial5"/>
    <dgm:cxn modelId="{5FEC2225-85CA-45D4-8221-D90A5AFB1F2F}" type="presParOf" srcId="{F00B64EF-A74C-4153-B83B-7844771BEF0B}" destId="{8F44471B-6B5E-4205-B462-EC90EB1A455B}" srcOrd="6" destOrd="0" presId="urn:microsoft.com/office/officeart/2005/8/layout/radial5"/>
    <dgm:cxn modelId="{07BC4214-119F-45F2-A7B7-510DE27559C4}" type="presParOf" srcId="{F00B64EF-A74C-4153-B83B-7844771BEF0B}" destId="{C6BFB35C-7E50-45EC-8581-466B13E959DF}" srcOrd="7" destOrd="0" presId="urn:microsoft.com/office/officeart/2005/8/layout/radial5"/>
    <dgm:cxn modelId="{D66DFAAA-FCA0-4DF4-9B21-327BFB25BEF0}" type="presParOf" srcId="{C6BFB35C-7E50-45EC-8581-466B13E959DF}" destId="{B6E9795A-AC20-4BD1-AC4F-566E7DB41917}" srcOrd="0" destOrd="0" presId="urn:microsoft.com/office/officeart/2005/8/layout/radial5"/>
    <dgm:cxn modelId="{D0B9FD75-F75B-4739-8EB2-2249E4F82387}" type="presParOf" srcId="{F00B64EF-A74C-4153-B83B-7844771BEF0B}" destId="{C8A346CA-D66E-4953-BB58-1BF36DFABA50}" srcOrd="8"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D2DD82-21B9-49EE-97EF-9F7A465C468F}" type="doc">
      <dgm:prSet loTypeId="urn:microsoft.com/office/officeart/2005/8/layout/chevron2" loCatId="list" qsTypeId="urn:microsoft.com/office/officeart/2005/8/quickstyle/3d7" qsCatId="3D" csTypeId="urn:microsoft.com/office/officeart/2005/8/colors/accent1_2" csCatId="accent1" phldr="1"/>
      <dgm:spPr/>
      <dgm:t>
        <a:bodyPr/>
        <a:lstStyle/>
        <a:p>
          <a:endParaRPr lang="pt-BR"/>
        </a:p>
      </dgm:t>
    </dgm:pt>
    <dgm:pt modelId="{E3A7FFBE-A098-4669-83B5-9070DD7AB97B}">
      <dgm:prSet phldrT="[Texto]" custT="1"/>
      <dgm:spPr/>
      <dgm:t>
        <a:bodyPr/>
        <a:lstStyle/>
        <a:p>
          <a:r>
            <a:rPr lang="pt-BR" sz="2600" b="1" dirty="0" smtClean="0"/>
            <a:t> </a:t>
          </a:r>
          <a:endParaRPr lang="pt-BR" sz="2600" b="1" dirty="0"/>
        </a:p>
      </dgm:t>
    </dgm:pt>
    <dgm:pt modelId="{322C6138-5C61-47C9-93A2-C89440FBFD72}" type="parTrans" cxnId="{0408CE43-646A-47DF-8A12-018EA875C51C}">
      <dgm:prSet/>
      <dgm:spPr/>
      <dgm:t>
        <a:bodyPr/>
        <a:lstStyle/>
        <a:p>
          <a:endParaRPr lang="pt-BR" sz="2600" b="1"/>
        </a:p>
      </dgm:t>
    </dgm:pt>
    <dgm:pt modelId="{5D4E596D-BF6F-48BE-A454-9402BA7AE101}" type="sibTrans" cxnId="{0408CE43-646A-47DF-8A12-018EA875C51C}">
      <dgm:prSet/>
      <dgm:spPr/>
      <dgm:t>
        <a:bodyPr/>
        <a:lstStyle/>
        <a:p>
          <a:endParaRPr lang="pt-BR" sz="2600" b="1"/>
        </a:p>
      </dgm:t>
    </dgm:pt>
    <dgm:pt modelId="{1E2A28A1-C207-4A3C-A49F-9AFA42E9753D}">
      <dgm:prSet phldrT="[Texto]" custT="1"/>
      <dgm:spPr>
        <a:noFill/>
        <a:ln>
          <a:noFill/>
        </a:ln>
      </dgm:spPr>
      <dgm:t>
        <a:bodyPr/>
        <a:lstStyle/>
        <a:p>
          <a:r>
            <a:rPr lang="pt-BR" sz="2600" b="1" dirty="0" smtClean="0"/>
            <a:t>Área</a:t>
          </a:r>
          <a:endParaRPr lang="pt-BR" sz="2600" b="1" dirty="0"/>
        </a:p>
      </dgm:t>
    </dgm:pt>
    <dgm:pt modelId="{3D78BF1C-9E4E-4765-8AE7-709A702322FE}" type="parTrans" cxnId="{E4CA82D9-FD1A-4A16-8D1A-07E4FB00E9C2}">
      <dgm:prSet/>
      <dgm:spPr/>
      <dgm:t>
        <a:bodyPr/>
        <a:lstStyle/>
        <a:p>
          <a:endParaRPr lang="pt-BR" sz="2600" b="1"/>
        </a:p>
      </dgm:t>
    </dgm:pt>
    <dgm:pt modelId="{630D512D-7441-4499-8147-DFC7A49A4158}" type="sibTrans" cxnId="{E4CA82D9-FD1A-4A16-8D1A-07E4FB00E9C2}">
      <dgm:prSet/>
      <dgm:spPr/>
      <dgm:t>
        <a:bodyPr/>
        <a:lstStyle/>
        <a:p>
          <a:endParaRPr lang="pt-BR" sz="2600" b="1"/>
        </a:p>
      </dgm:t>
    </dgm:pt>
    <dgm:pt modelId="{B360F3CA-8D08-4AB4-8842-F9967B2E15ED}">
      <dgm:prSet phldrT="[Texto]" custT="1"/>
      <dgm:spPr/>
      <dgm:t>
        <a:bodyPr/>
        <a:lstStyle/>
        <a:p>
          <a:r>
            <a:rPr lang="pt-BR" sz="2600" b="1" dirty="0" smtClean="0"/>
            <a:t> </a:t>
          </a:r>
          <a:endParaRPr lang="pt-BR" sz="2600" b="1" dirty="0"/>
        </a:p>
      </dgm:t>
    </dgm:pt>
    <dgm:pt modelId="{80D99390-2BF9-4797-92B6-F18C0DA1D93F}" type="parTrans" cxnId="{F57562F6-CD92-4143-9D48-11366E722598}">
      <dgm:prSet/>
      <dgm:spPr/>
      <dgm:t>
        <a:bodyPr/>
        <a:lstStyle/>
        <a:p>
          <a:endParaRPr lang="pt-BR" sz="2600" b="1"/>
        </a:p>
      </dgm:t>
    </dgm:pt>
    <dgm:pt modelId="{BB5D5ECD-BADF-45CA-94C2-4B615D06E634}" type="sibTrans" cxnId="{F57562F6-CD92-4143-9D48-11366E722598}">
      <dgm:prSet/>
      <dgm:spPr/>
      <dgm:t>
        <a:bodyPr/>
        <a:lstStyle/>
        <a:p>
          <a:endParaRPr lang="pt-BR" sz="2600" b="1"/>
        </a:p>
      </dgm:t>
    </dgm:pt>
    <dgm:pt modelId="{583F3ECA-EC08-4A09-BA62-712B98DCF5FF}">
      <dgm:prSet phldrT="[Texto]" custT="1"/>
      <dgm:spPr>
        <a:noFill/>
        <a:ln>
          <a:noFill/>
        </a:ln>
      </dgm:spPr>
      <dgm:t>
        <a:bodyPr/>
        <a:lstStyle/>
        <a:p>
          <a:r>
            <a:rPr lang="pt-BR" sz="2600" b="1" dirty="0" smtClean="0"/>
            <a:t>Leiaute</a:t>
          </a:r>
          <a:endParaRPr lang="pt-BR" sz="2600" b="1" dirty="0"/>
        </a:p>
      </dgm:t>
    </dgm:pt>
    <dgm:pt modelId="{666F4D48-5027-4F87-B93D-D346E743BC76}" type="parTrans" cxnId="{AE97B0ED-10C8-4AC1-AFB4-2A410499FE53}">
      <dgm:prSet/>
      <dgm:spPr/>
      <dgm:t>
        <a:bodyPr/>
        <a:lstStyle/>
        <a:p>
          <a:endParaRPr lang="pt-BR" sz="2600" b="1"/>
        </a:p>
      </dgm:t>
    </dgm:pt>
    <dgm:pt modelId="{133CD00B-23A8-4399-801C-71BBB3FFAEB5}" type="sibTrans" cxnId="{AE97B0ED-10C8-4AC1-AFB4-2A410499FE53}">
      <dgm:prSet/>
      <dgm:spPr/>
      <dgm:t>
        <a:bodyPr/>
        <a:lstStyle/>
        <a:p>
          <a:endParaRPr lang="pt-BR" sz="2600" b="1"/>
        </a:p>
      </dgm:t>
    </dgm:pt>
    <dgm:pt modelId="{902C6F3E-8635-4AC2-9A65-F86C5B812252}">
      <dgm:prSet phldrT="[Texto]" custT="1"/>
      <dgm:spPr/>
      <dgm:t>
        <a:bodyPr/>
        <a:lstStyle/>
        <a:p>
          <a:r>
            <a:rPr lang="pt-BR" sz="2600" b="1" dirty="0" smtClean="0"/>
            <a:t> </a:t>
          </a:r>
          <a:endParaRPr lang="pt-BR" sz="2600" b="1" dirty="0"/>
        </a:p>
      </dgm:t>
    </dgm:pt>
    <dgm:pt modelId="{66C6ED17-7312-4A63-AACB-390BD5D85C80}" type="parTrans" cxnId="{8650CFB4-6484-4313-BAB2-9D0C631629B2}">
      <dgm:prSet/>
      <dgm:spPr/>
      <dgm:t>
        <a:bodyPr/>
        <a:lstStyle/>
        <a:p>
          <a:endParaRPr lang="pt-BR" sz="2600" b="1"/>
        </a:p>
      </dgm:t>
    </dgm:pt>
    <dgm:pt modelId="{AC76E3A5-C135-4796-8317-83FD73FEF8A3}" type="sibTrans" cxnId="{8650CFB4-6484-4313-BAB2-9D0C631629B2}">
      <dgm:prSet/>
      <dgm:spPr/>
      <dgm:t>
        <a:bodyPr/>
        <a:lstStyle/>
        <a:p>
          <a:endParaRPr lang="pt-BR" sz="2600" b="1"/>
        </a:p>
      </dgm:t>
    </dgm:pt>
    <dgm:pt modelId="{B2F21937-BCE2-4AD3-BE56-B053524D4D7B}">
      <dgm:prSet phldrT="[Texto]" custT="1"/>
      <dgm:spPr>
        <a:noFill/>
        <a:ln>
          <a:noFill/>
        </a:ln>
      </dgm:spPr>
      <dgm:t>
        <a:bodyPr/>
        <a:lstStyle/>
        <a:p>
          <a:r>
            <a:rPr lang="pt-BR" sz="2600" b="1" dirty="0" smtClean="0"/>
            <a:t>Luz</a:t>
          </a:r>
          <a:endParaRPr lang="pt-BR" sz="2600" b="1" dirty="0"/>
        </a:p>
      </dgm:t>
    </dgm:pt>
    <dgm:pt modelId="{2B3D992D-A4B0-4C9F-B7FE-5C24B3F22099}" type="parTrans" cxnId="{B316F357-0490-4116-BBE7-51CF72003353}">
      <dgm:prSet/>
      <dgm:spPr/>
      <dgm:t>
        <a:bodyPr/>
        <a:lstStyle/>
        <a:p>
          <a:endParaRPr lang="pt-BR" sz="2600" b="1"/>
        </a:p>
      </dgm:t>
    </dgm:pt>
    <dgm:pt modelId="{0818373C-A380-463B-9E1C-157C957ED78A}" type="sibTrans" cxnId="{B316F357-0490-4116-BBE7-51CF72003353}">
      <dgm:prSet/>
      <dgm:spPr/>
      <dgm:t>
        <a:bodyPr/>
        <a:lstStyle/>
        <a:p>
          <a:endParaRPr lang="pt-BR" sz="2600" b="1"/>
        </a:p>
      </dgm:t>
    </dgm:pt>
    <dgm:pt modelId="{EF4969B5-F6B7-4032-AA6C-7441A8D628C0}">
      <dgm:prSet custT="1"/>
      <dgm:spPr/>
      <dgm:t>
        <a:bodyPr/>
        <a:lstStyle/>
        <a:p>
          <a:endParaRPr lang="pt-BR" sz="2600" b="1"/>
        </a:p>
      </dgm:t>
    </dgm:pt>
    <dgm:pt modelId="{8BED924C-9609-49DC-A502-5FBE55770CAA}" type="parTrans" cxnId="{9D5DDF9A-A279-4DD5-A6C2-B4195B0388C7}">
      <dgm:prSet/>
      <dgm:spPr/>
      <dgm:t>
        <a:bodyPr/>
        <a:lstStyle/>
        <a:p>
          <a:endParaRPr lang="pt-BR" sz="2600" b="1"/>
        </a:p>
      </dgm:t>
    </dgm:pt>
    <dgm:pt modelId="{8D465B6B-AC68-4A41-9BC3-B4589213CD69}" type="sibTrans" cxnId="{9D5DDF9A-A279-4DD5-A6C2-B4195B0388C7}">
      <dgm:prSet/>
      <dgm:spPr/>
      <dgm:t>
        <a:bodyPr/>
        <a:lstStyle/>
        <a:p>
          <a:endParaRPr lang="pt-BR" sz="2600" b="1"/>
        </a:p>
      </dgm:t>
    </dgm:pt>
    <dgm:pt modelId="{A92B8432-D7E4-457D-B55B-3C4A91188D2A}">
      <dgm:prSet custT="1"/>
      <dgm:spPr/>
      <dgm:t>
        <a:bodyPr/>
        <a:lstStyle/>
        <a:p>
          <a:endParaRPr lang="pt-BR" sz="2600" b="1"/>
        </a:p>
      </dgm:t>
    </dgm:pt>
    <dgm:pt modelId="{A3FB2308-FE44-4803-A28A-2D8A030A1ED0}" type="parTrans" cxnId="{3B1BDE20-ED0D-413D-906F-45383893CF2C}">
      <dgm:prSet/>
      <dgm:spPr/>
      <dgm:t>
        <a:bodyPr/>
        <a:lstStyle/>
        <a:p>
          <a:endParaRPr lang="pt-BR" sz="2600" b="1"/>
        </a:p>
      </dgm:t>
    </dgm:pt>
    <dgm:pt modelId="{F3EB097B-D21B-42CA-B3A0-A7F5A28494E5}" type="sibTrans" cxnId="{3B1BDE20-ED0D-413D-906F-45383893CF2C}">
      <dgm:prSet/>
      <dgm:spPr/>
      <dgm:t>
        <a:bodyPr/>
        <a:lstStyle/>
        <a:p>
          <a:endParaRPr lang="pt-BR" sz="2600" b="1"/>
        </a:p>
      </dgm:t>
    </dgm:pt>
    <dgm:pt modelId="{FBCF61C6-FDD0-48DF-A253-89CC248CE536}">
      <dgm:prSet custT="1"/>
      <dgm:spPr>
        <a:noFill/>
        <a:ln>
          <a:noFill/>
        </a:ln>
      </dgm:spPr>
      <dgm:t>
        <a:bodyPr/>
        <a:lstStyle/>
        <a:p>
          <a:r>
            <a:rPr lang="pt-BR" sz="2600" b="1" dirty="0" smtClean="0"/>
            <a:t>Piso</a:t>
          </a:r>
          <a:endParaRPr lang="pt-BR" sz="2600" b="1" dirty="0"/>
        </a:p>
      </dgm:t>
    </dgm:pt>
    <dgm:pt modelId="{E6ED9213-2070-4AE5-A05D-BDEF0B550AFB}" type="parTrans" cxnId="{440B41BE-F39B-41EE-935E-DC2CA94C3BAB}">
      <dgm:prSet/>
      <dgm:spPr/>
      <dgm:t>
        <a:bodyPr/>
        <a:lstStyle/>
        <a:p>
          <a:endParaRPr lang="pt-BR" sz="2600" b="1"/>
        </a:p>
      </dgm:t>
    </dgm:pt>
    <dgm:pt modelId="{7659E540-596B-4AD3-B515-F49806305A28}" type="sibTrans" cxnId="{440B41BE-F39B-41EE-935E-DC2CA94C3BAB}">
      <dgm:prSet/>
      <dgm:spPr/>
      <dgm:t>
        <a:bodyPr/>
        <a:lstStyle/>
        <a:p>
          <a:endParaRPr lang="pt-BR" sz="2600" b="1"/>
        </a:p>
      </dgm:t>
    </dgm:pt>
    <dgm:pt modelId="{2CAAB4DF-F5EE-43A0-91AA-52370EBC002D}">
      <dgm:prSet custT="1"/>
      <dgm:spPr>
        <a:noFill/>
        <a:ln>
          <a:noFill/>
        </a:ln>
      </dgm:spPr>
      <dgm:t>
        <a:bodyPr/>
        <a:lstStyle/>
        <a:p>
          <a:r>
            <a:rPr lang="pt-BR" sz="2600" b="1" dirty="0" smtClean="0"/>
            <a:t>Sinalização</a:t>
          </a:r>
          <a:endParaRPr lang="pt-BR" sz="2600" b="1" dirty="0"/>
        </a:p>
      </dgm:t>
    </dgm:pt>
    <dgm:pt modelId="{5B85BCB4-71DA-4E95-AC1A-B62FEC0F3024}" type="parTrans" cxnId="{E5C90A0A-7228-4E7E-BA31-CCF758BFFC56}">
      <dgm:prSet/>
      <dgm:spPr/>
      <dgm:t>
        <a:bodyPr/>
        <a:lstStyle/>
        <a:p>
          <a:endParaRPr lang="pt-BR" sz="2600" b="1"/>
        </a:p>
      </dgm:t>
    </dgm:pt>
    <dgm:pt modelId="{A385F0CB-0376-44BC-B7DA-FB54EF47ED69}" type="sibTrans" cxnId="{E5C90A0A-7228-4E7E-BA31-CCF758BFFC56}">
      <dgm:prSet/>
      <dgm:spPr/>
      <dgm:t>
        <a:bodyPr/>
        <a:lstStyle/>
        <a:p>
          <a:endParaRPr lang="pt-BR" sz="2600" b="1"/>
        </a:p>
      </dgm:t>
    </dgm:pt>
    <dgm:pt modelId="{60BD6783-B7B6-44A9-8286-989D0F440CB2}">
      <dgm:prSet custT="1"/>
      <dgm:spPr/>
      <dgm:t>
        <a:bodyPr/>
        <a:lstStyle/>
        <a:p>
          <a:endParaRPr lang="pt-BR" sz="2600" b="1"/>
        </a:p>
      </dgm:t>
    </dgm:pt>
    <dgm:pt modelId="{DDAF8DFB-4C89-4A78-AEE4-03EF2EA2CAFC}" type="parTrans" cxnId="{576F42FF-DFA4-4DEC-9E3F-6ADCF252C71D}">
      <dgm:prSet/>
      <dgm:spPr/>
      <dgm:t>
        <a:bodyPr/>
        <a:lstStyle/>
        <a:p>
          <a:endParaRPr lang="pt-BR" sz="2600" b="1"/>
        </a:p>
      </dgm:t>
    </dgm:pt>
    <dgm:pt modelId="{44C5C153-EC72-4C6A-8B40-DA610E60073C}" type="sibTrans" cxnId="{576F42FF-DFA4-4DEC-9E3F-6ADCF252C71D}">
      <dgm:prSet/>
      <dgm:spPr/>
      <dgm:t>
        <a:bodyPr/>
        <a:lstStyle/>
        <a:p>
          <a:endParaRPr lang="pt-BR" sz="2600" b="1"/>
        </a:p>
      </dgm:t>
    </dgm:pt>
    <dgm:pt modelId="{E66CB67A-0AD8-4A1B-9969-1B5B4B916817}">
      <dgm:prSet custT="1"/>
      <dgm:spPr>
        <a:noFill/>
        <a:ln>
          <a:noFill/>
        </a:ln>
      </dgm:spPr>
      <dgm:t>
        <a:bodyPr/>
        <a:lstStyle/>
        <a:p>
          <a:r>
            <a:rPr lang="pt-BR" sz="2600" b="1" dirty="0" smtClean="0"/>
            <a:t>Acessibilidade</a:t>
          </a:r>
          <a:endParaRPr lang="pt-BR" sz="2600" b="1" dirty="0"/>
        </a:p>
      </dgm:t>
    </dgm:pt>
    <dgm:pt modelId="{B89311EF-1556-4C0E-AA11-2B1A81F1E5B5}" type="parTrans" cxnId="{28B9BEBB-ACFA-43BC-AA0A-09FAF81A7F09}">
      <dgm:prSet/>
      <dgm:spPr/>
      <dgm:t>
        <a:bodyPr/>
        <a:lstStyle/>
        <a:p>
          <a:endParaRPr lang="pt-BR" sz="2600" b="1"/>
        </a:p>
      </dgm:t>
    </dgm:pt>
    <dgm:pt modelId="{5851794B-DEA3-49B1-95BD-27D71E1A797C}" type="sibTrans" cxnId="{28B9BEBB-ACFA-43BC-AA0A-09FAF81A7F09}">
      <dgm:prSet/>
      <dgm:spPr/>
      <dgm:t>
        <a:bodyPr/>
        <a:lstStyle/>
        <a:p>
          <a:endParaRPr lang="pt-BR" sz="2600" b="1"/>
        </a:p>
      </dgm:t>
    </dgm:pt>
    <dgm:pt modelId="{5E5660F6-B6B8-465C-B8E9-28BE01F0BF4A}">
      <dgm:prSet custT="1"/>
      <dgm:spPr/>
      <dgm:t>
        <a:bodyPr/>
        <a:lstStyle/>
        <a:p>
          <a:endParaRPr lang="pt-BR" sz="2600"/>
        </a:p>
      </dgm:t>
    </dgm:pt>
    <dgm:pt modelId="{02FE544B-8886-4644-8888-91DCB8FA69F1}" type="parTrans" cxnId="{4BE60212-54B5-4404-AB35-C1C7D070F9C8}">
      <dgm:prSet/>
      <dgm:spPr/>
      <dgm:t>
        <a:bodyPr/>
        <a:lstStyle/>
        <a:p>
          <a:endParaRPr lang="pt-BR" sz="2600"/>
        </a:p>
      </dgm:t>
    </dgm:pt>
    <dgm:pt modelId="{13E28A11-4ECC-4802-926B-8EFECD14D8D8}" type="sibTrans" cxnId="{4BE60212-54B5-4404-AB35-C1C7D070F9C8}">
      <dgm:prSet/>
      <dgm:spPr/>
      <dgm:t>
        <a:bodyPr/>
        <a:lstStyle/>
        <a:p>
          <a:endParaRPr lang="pt-BR" sz="2600"/>
        </a:p>
      </dgm:t>
    </dgm:pt>
    <dgm:pt modelId="{D33AFA0B-8F0F-4DAE-9EAB-62A684868685}">
      <dgm:prSet custT="1"/>
      <dgm:spPr>
        <a:noFill/>
        <a:ln>
          <a:noFill/>
        </a:ln>
      </dgm:spPr>
      <dgm:t>
        <a:bodyPr/>
        <a:lstStyle/>
        <a:p>
          <a:r>
            <a:rPr lang="pt-BR" sz="2600" b="1" dirty="0" smtClean="0"/>
            <a:t>Localização</a:t>
          </a:r>
          <a:endParaRPr lang="pt-BR" sz="2600" b="1" dirty="0"/>
        </a:p>
      </dgm:t>
    </dgm:pt>
    <dgm:pt modelId="{184259D7-F7CF-4BB0-87EE-BF75109E56DC}" type="parTrans" cxnId="{7C1BF9E0-E4ED-4B54-BBBC-4ACD5C5683E2}">
      <dgm:prSet/>
      <dgm:spPr/>
      <dgm:t>
        <a:bodyPr/>
        <a:lstStyle/>
        <a:p>
          <a:endParaRPr lang="pt-BR" sz="2600"/>
        </a:p>
      </dgm:t>
    </dgm:pt>
    <dgm:pt modelId="{55177BCD-C8C0-4455-A17A-20616E367A2E}" type="sibTrans" cxnId="{7C1BF9E0-E4ED-4B54-BBBC-4ACD5C5683E2}">
      <dgm:prSet/>
      <dgm:spPr/>
      <dgm:t>
        <a:bodyPr/>
        <a:lstStyle/>
        <a:p>
          <a:endParaRPr lang="pt-BR" sz="2600"/>
        </a:p>
      </dgm:t>
    </dgm:pt>
    <dgm:pt modelId="{A8121B63-2565-4D0B-BBA9-AFE72A3DFCB2}">
      <dgm:prSet custT="1"/>
      <dgm:spPr/>
      <dgm:t>
        <a:bodyPr/>
        <a:lstStyle/>
        <a:p>
          <a:endParaRPr lang="pt-BR" sz="2600"/>
        </a:p>
      </dgm:t>
    </dgm:pt>
    <dgm:pt modelId="{41C044FC-57DD-45A2-84F2-12028CAFF8D7}" type="parTrans" cxnId="{41EBA962-7F7A-4FF5-892B-1B94FFBD8E99}">
      <dgm:prSet/>
      <dgm:spPr/>
      <dgm:t>
        <a:bodyPr/>
        <a:lstStyle/>
        <a:p>
          <a:endParaRPr lang="pt-BR" sz="2600"/>
        </a:p>
      </dgm:t>
    </dgm:pt>
    <dgm:pt modelId="{087D4D1A-4BE1-4871-AC25-AA48F8098AC4}" type="sibTrans" cxnId="{41EBA962-7F7A-4FF5-892B-1B94FFBD8E99}">
      <dgm:prSet/>
      <dgm:spPr/>
      <dgm:t>
        <a:bodyPr/>
        <a:lstStyle/>
        <a:p>
          <a:endParaRPr lang="pt-BR" sz="2600"/>
        </a:p>
      </dgm:t>
    </dgm:pt>
    <dgm:pt modelId="{8DA6EE8A-5272-4D9A-AD06-013AACBEEBDA}">
      <dgm:prSet custT="1"/>
      <dgm:spPr>
        <a:noFill/>
        <a:ln>
          <a:noFill/>
        </a:ln>
      </dgm:spPr>
      <dgm:t>
        <a:bodyPr/>
        <a:lstStyle/>
        <a:p>
          <a:r>
            <a:rPr lang="pt-BR" sz="2600" b="1" dirty="0" smtClean="0"/>
            <a:t>Segurança</a:t>
          </a:r>
          <a:endParaRPr lang="pt-BR" sz="2600" b="1" dirty="0"/>
        </a:p>
      </dgm:t>
    </dgm:pt>
    <dgm:pt modelId="{1C6F82D7-F1C7-45C9-B696-15F0AECD277C}" type="parTrans" cxnId="{6075180E-540B-4182-ACBC-8649256210B3}">
      <dgm:prSet/>
      <dgm:spPr/>
      <dgm:t>
        <a:bodyPr/>
        <a:lstStyle/>
        <a:p>
          <a:endParaRPr lang="pt-BR" sz="2600"/>
        </a:p>
      </dgm:t>
    </dgm:pt>
    <dgm:pt modelId="{76762004-8007-4F3C-B224-C15751F2A7BE}" type="sibTrans" cxnId="{6075180E-540B-4182-ACBC-8649256210B3}">
      <dgm:prSet/>
      <dgm:spPr/>
      <dgm:t>
        <a:bodyPr/>
        <a:lstStyle/>
        <a:p>
          <a:endParaRPr lang="pt-BR" sz="2600"/>
        </a:p>
      </dgm:t>
    </dgm:pt>
    <dgm:pt modelId="{2FE7865B-3EEF-4E24-A997-7E4B146A0F55}">
      <dgm:prSet/>
      <dgm:spPr/>
      <dgm:t>
        <a:bodyPr/>
        <a:lstStyle/>
        <a:p>
          <a:endParaRPr lang="pt-BR"/>
        </a:p>
      </dgm:t>
    </dgm:pt>
    <dgm:pt modelId="{F161952C-780D-42EC-950A-0272D2DAB385}" type="parTrans" cxnId="{39FA259A-6A27-4940-AE3C-DEF5E21B4919}">
      <dgm:prSet/>
      <dgm:spPr/>
      <dgm:t>
        <a:bodyPr/>
        <a:lstStyle/>
        <a:p>
          <a:endParaRPr lang="pt-BR"/>
        </a:p>
      </dgm:t>
    </dgm:pt>
    <dgm:pt modelId="{8A0BEF37-DC27-49FE-9B8D-99624D62B8CA}" type="sibTrans" cxnId="{39FA259A-6A27-4940-AE3C-DEF5E21B4919}">
      <dgm:prSet/>
      <dgm:spPr/>
      <dgm:t>
        <a:bodyPr/>
        <a:lstStyle/>
        <a:p>
          <a:endParaRPr lang="pt-BR"/>
        </a:p>
      </dgm:t>
    </dgm:pt>
    <dgm:pt modelId="{5FBDB041-CA44-4AAE-8045-DEAA43452FAB}">
      <dgm:prSet custT="1"/>
      <dgm:spPr>
        <a:noFill/>
        <a:ln>
          <a:noFill/>
        </a:ln>
      </dgm:spPr>
      <dgm:t>
        <a:bodyPr/>
        <a:lstStyle/>
        <a:p>
          <a:r>
            <a:rPr lang="pt-BR" sz="2600" b="1" dirty="0" smtClean="0"/>
            <a:t>Sol</a:t>
          </a:r>
          <a:endParaRPr lang="pt-BR" sz="2600" b="1" dirty="0"/>
        </a:p>
      </dgm:t>
    </dgm:pt>
    <dgm:pt modelId="{3B8576C6-2217-4AB4-AA7E-334E32E07FC4}" type="parTrans" cxnId="{03B40472-8BEE-48B8-8FB5-64CF3B31EE07}">
      <dgm:prSet/>
      <dgm:spPr/>
      <dgm:t>
        <a:bodyPr/>
        <a:lstStyle/>
        <a:p>
          <a:endParaRPr lang="pt-BR"/>
        </a:p>
      </dgm:t>
    </dgm:pt>
    <dgm:pt modelId="{F70855BB-A7D9-4535-AA4C-590092C2F377}" type="sibTrans" cxnId="{03B40472-8BEE-48B8-8FB5-64CF3B31EE07}">
      <dgm:prSet/>
      <dgm:spPr/>
      <dgm:t>
        <a:bodyPr/>
        <a:lstStyle/>
        <a:p>
          <a:endParaRPr lang="pt-BR"/>
        </a:p>
      </dgm:t>
    </dgm:pt>
    <dgm:pt modelId="{BD9B00BA-C83B-44A5-ACF7-A02049386E39}">
      <dgm:prSet/>
      <dgm:spPr/>
      <dgm:t>
        <a:bodyPr/>
        <a:lstStyle/>
        <a:p>
          <a:endParaRPr lang="pt-BR" dirty="0"/>
        </a:p>
      </dgm:t>
    </dgm:pt>
    <dgm:pt modelId="{C6462420-72FF-43E0-ADA7-11F68825391A}" type="parTrans" cxnId="{2863F0BF-33B7-4A9A-97AF-E319F2D02130}">
      <dgm:prSet/>
      <dgm:spPr/>
      <dgm:t>
        <a:bodyPr/>
        <a:lstStyle/>
        <a:p>
          <a:endParaRPr lang="pt-BR"/>
        </a:p>
      </dgm:t>
    </dgm:pt>
    <dgm:pt modelId="{6BE1EDBC-1481-4103-904F-87FF3C4ADA91}" type="sibTrans" cxnId="{2863F0BF-33B7-4A9A-97AF-E319F2D02130}">
      <dgm:prSet/>
      <dgm:spPr/>
      <dgm:t>
        <a:bodyPr/>
        <a:lstStyle/>
        <a:p>
          <a:endParaRPr lang="pt-BR"/>
        </a:p>
      </dgm:t>
    </dgm:pt>
    <dgm:pt modelId="{F9545B3E-27F7-434E-947B-C7AFE4A2288B}">
      <dgm:prSet custT="1"/>
      <dgm:spPr>
        <a:noFill/>
        <a:ln>
          <a:noFill/>
        </a:ln>
      </dgm:spPr>
      <dgm:t>
        <a:bodyPr/>
        <a:lstStyle/>
        <a:p>
          <a:r>
            <a:rPr lang="pt-BR" sz="2600" b="1" dirty="0" smtClean="0"/>
            <a:t>Temperatura</a:t>
          </a:r>
          <a:endParaRPr lang="pt-BR" sz="2600" b="1" dirty="0"/>
        </a:p>
      </dgm:t>
    </dgm:pt>
    <dgm:pt modelId="{9A4A3896-8038-4CD7-AAB3-03F2F00369B4}" type="parTrans" cxnId="{67B63DC4-884F-41C4-B593-014CD637E773}">
      <dgm:prSet/>
      <dgm:spPr/>
      <dgm:t>
        <a:bodyPr/>
        <a:lstStyle/>
        <a:p>
          <a:endParaRPr lang="pt-BR"/>
        </a:p>
      </dgm:t>
    </dgm:pt>
    <dgm:pt modelId="{BBF17A61-93B8-4FAA-9E1C-EC7E44C6D501}" type="sibTrans" cxnId="{67B63DC4-884F-41C4-B593-014CD637E773}">
      <dgm:prSet/>
      <dgm:spPr/>
      <dgm:t>
        <a:bodyPr/>
        <a:lstStyle/>
        <a:p>
          <a:endParaRPr lang="pt-BR"/>
        </a:p>
      </dgm:t>
    </dgm:pt>
    <dgm:pt modelId="{63778598-F7F8-443C-AB7C-479978DFB052}">
      <dgm:prSet/>
      <dgm:spPr/>
      <dgm:t>
        <a:bodyPr/>
        <a:lstStyle/>
        <a:p>
          <a:endParaRPr lang="pt-BR"/>
        </a:p>
      </dgm:t>
    </dgm:pt>
    <dgm:pt modelId="{A0D04D86-A500-45B3-B544-1BE857C10CF5}" type="parTrans" cxnId="{B2A06DAF-5688-4A33-9137-D407C799F8A3}">
      <dgm:prSet/>
      <dgm:spPr/>
      <dgm:t>
        <a:bodyPr/>
        <a:lstStyle/>
        <a:p>
          <a:endParaRPr lang="pt-BR"/>
        </a:p>
      </dgm:t>
    </dgm:pt>
    <dgm:pt modelId="{7DBC0DAE-F399-4892-A861-76A6A9C575BA}" type="sibTrans" cxnId="{B2A06DAF-5688-4A33-9137-D407C799F8A3}">
      <dgm:prSet/>
      <dgm:spPr/>
      <dgm:t>
        <a:bodyPr/>
        <a:lstStyle/>
        <a:p>
          <a:endParaRPr lang="pt-BR"/>
        </a:p>
      </dgm:t>
    </dgm:pt>
    <dgm:pt modelId="{BAAF6344-D1AF-4152-BF91-805492C79961}">
      <dgm:prSet custT="1"/>
      <dgm:spPr>
        <a:noFill/>
        <a:ln>
          <a:noFill/>
        </a:ln>
      </dgm:spPr>
      <dgm:t>
        <a:bodyPr/>
        <a:lstStyle/>
        <a:p>
          <a:r>
            <a:rPr lang="pt-BR" sz="2600" b="1" dirty="0" smtClean="0"/>
            <a:t>Umidade</a:t>
          </a:r>
          <a:endParaRPr lang="pt-BR" sz="2600" b="1" dirty="0"/>
        </a:p>
      </dgm:t>
    </dgm:pt>
    <dgm:pt modelId="{044267BC-117F-4007-9BB4-D7C0E0082D31}" type="parTrans" cxnId="{5ABBB30F-29EA-413B-AD33-790F1E406606}">
      <dgm:prSet/>
      <dgm:spPr/>
      <dgm:t>
        <a:bodyPr/>
        <a:lstStyle/>
        <a:p>
          <a:endParaRPr lang="pt-BR"/>
        </a:p>
      </dgm:t>
    </dgm:pt>
    <dgm:pt modelId="{5AF42329-5468-4DF9-B48E-FD2815B9356F}" type="sibTrans" cxnId="{5ABBB30F-29EA-413B-AD33-790F1E406606}">
      <dgm:prSet/>
      <dgm:spPr/>
      <dgm:t>
        <a:bodyPr/>
        <a:lstStyle/>
        <a:p>
          <a:endParaRPr lang="pt-BR"/>
        </a:p>
      </dgm:t>
    </dgm:pt>
    <dgm:pt modelId="{CBB7E457-DA98-4430-996B-21EA0B825DBB}">
      <dgm:prSet/>
      <dgm:spPr/>
      <dgm:t>
        <a:bodyPr/>
        <a:lstStyle/>
        <a:p>
          <a:endParaRPr lang="pt-BR"/>
        </a:p>
      </dgm:t>
    </dgm:pt>
    <dgm:pt modelId="{188C9DA6-B2C6-4067-AB01-EFC5B3C0688D}" type="parTrans" cxnId="{53AA3F1D-1C2A-4790-984F-635729E5BC4A}">
      <dgm:prSet/>
      <dgm:spPr/>
      <dgm:t>
        <a:bodyPr/>
        <a:lstStyle/>
        <a:p>
          <a:endParaRPr lang="pt-BR"/>
        </a:p>
      </dgm:t>
    </dgm:pt>
    <dgm:pt modelId="{43417695-14D5-4218-BBA3-24DB5D64A728}" type="sibTrans" cxnId="{53AA3F1D-1C2A-4790-984F-635729E5BC4A}">
      <dgm:prSet/>
      <dgm:spPr/>
      <dgm:t>
        <a:bodyPr/>
        <a:lstStyle/>
        <a:p>
          <a:endParaRPr lang="pt-BR"/>
        </a:p>
      </dgm:t>
    </dgm:pt>
    <dgm:pt modelId="{2FD47E06-7D7A-4C9C-B8D1-162A46D83FB3}">
      <dgm:prSet custT="1"/>
      <dgm:spPr>
        <a:noFill/>
        <a:ln>
          <a:noFill/>
        </a:ln>
      </dgm:spPr>
      <dgm:t>
        <a:bodyPr/>
        <a:lstStyle/>
        <a:p>
          <a:r>
            <a:rPr lang="pt-BR" sz="2600" b="1" dirty="0" smtClean="0"/>
            <a:t>Pintura</a:t>
          </a:r>
          <a:endParaRPr lang="pt-BR" sz="2600" b="1" dirty="0"/>
        </a:p>
      </dgm:t>
    </dgm:pt>
    <dgm:pt modelId="{6C4454C1-B1A4-43DB-87C9-8D3F9B4E5DE0}" type="parTrans" cxnId="{97A47FBF-EE1A-4EEF-8B1B-F0052028870E}">
      <dgm:prSet/>
      <dgm:spPr/>
      <dgm:t>
        <a:bodyPr/>
        <a:lstStyle/>
        <a:p>
          <a:endParaRPr lang="pt-BR"/>
        </a:p>
      </dgm:t>
    </dgm:pt>
    <dgm:pt modelId="{EAD280CD-87CD-420D-BBBF-543F5F931E89}" type="sibTrans" cxnId="{97A47FBF-EE1A-4EEF-8B1B-F0052028870E}">
      <dgm:prSet/>
      <dgm:spPr/>
      <dgm:t>
        <a:bodyPr/>
        <a:lstStyle/>
        <a:p>
          <a:endParaRPr lang="pt-BR"/>
        </a:p>
      </dgm:t>
    </dgm:pt>
    <dgm:pt modelId="{5AC53341-6C38-4397-BF4F-2AA2B1F10485}" type="pres">
      <dgm:prSet presAssocID="{DFD2DD82-21B9-49EE-97EF-9F7A465C468F}" presName="linearFlow" presStyleCnt="0">
        <dgm:presLayoutVars>
          <dgm:dir/>
          <dgm:animLvl val="lvl"/>
          <dgm:resizeHandles val="exact"/>
        </dgm:presLayoutVars>
      </dgm:prSet>
      <dgm:spPr/>
      <dgm:t>
        <a:bodyPr/>
        <a:lstStyle/>
        <a:p>
          <a:endParaRPr lang="pt-BR"/>
        </a:p>
      </dgm:t>
    </dgm:pt>
    <dgm:pt modelId="{A98903DF-6AEB-4EED-85E6-5A971673D547}" type="pres">
      <dgm:prSet presAssocID="{5E5660F6-B6B8-465C-B8E9-28BE01F0BF4A}" presName="composite" presStyleCnt="0"/>
      <dgm:spPr/>
    </dgm:pt>
    <dgm:pt modelId="{9F5B67C1-D93D-4C15-9E10-2871C141E5F1}" type="pres">
      <dgm:prSet presAssocID="{5E5660F6-B6B8-465C-B8E9-28BE01F0BF4A}" presName="parentText" presStyleLbl="alignNode1" presStyleIdx="0" presStyleCnt="12">
        <dgm:presLayoutVars>
          <dgm:chMax val="1"/>
          <dgm:bulletEnabled val="1"/>
        </dgm:presLayoutVars>
      </dgm:prSet>
      <dgm:spPr/>
      <dgm:t>
        <a:bodyPr/>
        <a:lstStyle/>
        <a:p>
          <a:endParaRPr lang="pt-BR"/>
        </a:p>
      </dgm:t>
    </dgm:pt>
    <dgm:pt modelId="{38D6331C-8D51-4D68-9FF8-C75F75E2A0E7}" type="pres">
      <dgm:prSet presAssocID="{5E5660F6-B6B8-465C-B8E9-28BE01F0BF4A}" presName="descendantText" presStyleLbl="alignAcc1" presStyleIdx="0" presStyleCnt="12">
        <dgm:presLayoutVars>
          <dgm:bulletEnabled val="1"/>
        </dgm:presLayoutVars>
      </dgm:prSet>
      <dgm:spPr/>
      <dgm:t>
        <a:bodyPr/>
        <a:lstStyle/>
        <a:p>
          <a:endParaRPr lang="pt-BR"/>
        </a:p>
      </dgm:t>
    </dgm:pt>
    <dgm:pt modelId="{1B612BCF-3BB0-4629-91AB-2BECA54A5D0B}" type="pres">
      <dgm:prSet presAssocID="{13E28A11-4ECC-4802-926B-8EFECD14D8D8}" presName="sp" presStyleCnt="0"/>
      <dgm:spPr/>
    </dgm:pt>
    <dgm:pt modelId="{FDB45358-2404-42BF-919F-16F935FF4188}" type="pres">
      <dgm:prSet presAssocID="{E3A7FFBE-A098-4669-83B5-9070DD7AB97B}" presName="composite" presStyleCnt="0"/>
      <dgm:spPr/>
    </dgm:pt>
    <dgm:pt modelId="{E9A9EB9F-1075-490C-ACEC-A69678993A8F}" type="pres">
      <dgm:prSet presAssocID="{E3A7FFBE-A098-4669-83B5-9070DD7AB97B}" presName="parentText" presStyleLbl="alignNode1" presStyleIdx="1" presStyleCnt="12">
        <dgm:presLayoutVars>
          <dgm:chMax val="1"/>
          <dgm:bulletEnabled val="1"/>
        </dgm:presLayoutVars>
      </dgm:prSet>
      <dgm:spPr/>
      <dgm:t>
        <a:bodyPr/>
        <a:lstStyle/>
        <a:p>
          <a:endParaRPr lang="pt-BR"/>
        </a:p>
      </dgm:t>
    </dgm:pt>
    <dgm:pt modelId="{3B83D545-44BC-478D-B2E9-722307028A7C}" type="pres">
      <dgm:prSet presAssocID="{E3A7FFBE-A098-4669-83B5-9070DD7AB97B}" presName="descendantText" presStyleLbl="alignAcc1" presStyleIdx="1" presStyleCnt="12">
        <dgm:presLayoutVars>
          <dgm:bulletEnabled val="1"/>
        </dgm:presLayoutVars>
      </dgm:prSet>
      <dgm:spPr/>
      <dgm:t>
        <a:bodyPr/>
        <a:lstStyle/>
        <a:p>
          <a:endParaRPr lang="pt-BR"/>
        </a:p>
      </dgm:t>
    </dgm:pt>
    <dgm:pt modelId="{DB1B8EEC-1BF5-48EF-8735-BD10D212E0DC}" type="pres">
      <dgm:prSet presAssocID="{5D4E596D-BF6F-48BE-A454-9402BA7AE101}" presName="sp" presStyleCnt="0"/>
      <dgm:spPr/>
    </dgm:pt>
    <dgm:pt modelId="{891598FA-B5EF-40CB-B1C1-7BAA24FFD8C0}" type="pres">
      <dgm:prSet presAssocID="{B360F3CA-8D08-4AB4-8842-F9967B2E15ED}" presName="composite" presStyleCnt="0"/>
      <dgm:spPr/>
    </dgm:pt>
    <dgm:pt modelId="{0826038E-5DF2-4A31-83A4-DFFD724C04E9}" type="pres">
      <dgm:prSet presAssocID="{B360F3CA-8D08-4AB4-8842-F9967B2E15ED}" presName="parentText" presStyleLbl="alignNode1" presStyleIdx="2" presStyleCnt="12">
        <dgm:presLayoutVars>
          <dgm:chMax val="1"/>
          <dgm:bulletEnabled val="1"/>
        </dgm:presLayoutVars>
      </dgm:prSet>
      <dgm:spPr/>
      <dgm:t>
        <a:bodyPr/>
        <a:lstStyle/>
        <a:p>
          <a:endParaRPr lang="pt-BR"/>
        </a:p>
      </dgm:t>
    </dgm:pt>
    <dgm:pt modelId="{19A25345-55C5-473A-9C6C-D2411A4F1581}" type="pres">
      <dgm:prSet presAssocID="{B360F3CA-8D08-4AB4-8842-F9967B2E15ED}" presName="descendantText" presStyleLbl="alignAcc1" presStyleIdx="2" presStyleCnt="12">
        <dgm:presLayoutVars>
          <dgm:bulletEnabled val="1"/>
        </dgm:presLayoutVars>
      </dgm:prSet>
      <dgm:spPr/>
      <dgm:t>
        <a:bodyPr/>
        <a:lstStyle/>
        <a:p>
          <a:endParaRPr lang="pt-BR"/>
        </a:p>
      </dgm:t>
    </dgm:pt>
    <dgm:pt modelId="{B1AF091D-8AC5-42A6-BA0A-C3045AFD2E46}" type="pres">
      <dgm:prSet presAssocID="{BB5D5ECD-BADF-45CA-94C2-4B615D06E634}" presName="sp" presStyleCnt="0"/>
      <dgm:spPr/>
    </dgm:pt>
    <dgm:pt modelId="{6A14B66B-D414-4E77-9C6A-5C80A56A129F}" type="pres">
      <dgm:prSet presAssocID="{902C6F3E-8635-4AC2-9A65-F86C5B812252}" presName="composite" presStyleCnt="0"/>
      <dgm:spPr/>
    </dgm:pt>
    <dgm:pt modelId="{82A124A1-1BA4-4EE0-A56E-C1352BD8A2EA}" type="pres">
      <dgm:prSet presAssocID="{902C6F3E-8635-4AC2-9A65-F86C5B812252}" presName="parentText" presStyleLbl="alignNode1" presStyleIdx="3" presStyleCnt="12">
        <dgm:presLayoutVars>
          <dgm:chMax val="1"/>
          <dgm:bulletEnabled val="1"/>
        </dgm:presLayoutVars>
      </dgm:prSet>
      <dgm:spPr/>
      <dgm:t>
        <a:bodyPr/>
        <a:lstStyle/>
        <a:p>
          <a:endParaRPr lang="pt-BR"/>
        </a:p>
      </dgm:t>
    </dgm:pt>
    <dgm:pt modelId="{90F2E98E-3CD5-4FFD-B16B-854450FB6905}" type="pres">
      <dgm:prSet presAssocID="{902C6F3E-8635-4AC2-9A65-F86C5B812252}" presName="descendantText" presStyleLbl="alignAcc1" presStyleIdx="3" presStyleCnt="12">
        <dgm:presLayoutVars>
          <dgm:bulletEnabled val="1"/>
        </dgm:presLayoutVars>
      </dgm:prSet>
      <dgm:spPr/>
      <dgm:t>
        <a:bodyPr/>
        <a:lstStyle/>
        <a:p>
          <a:endParaRPr lang="pt-BR"/>
        </a:p>
      </dgm:t>
    </dgm:pt>
    <dgm:pt modelId="{2AFA31E7-0345-4322-88F4-5AC2163A2B7E}" type="pres">
      <dgm:prSet presAssocID="{AC76E3A5-C135-4796-8317-83FD73FEF8A3}" presName="sp" presStyleCnt="0"/>
      <dgm:spPr/>
    </dgm:pt>
    <dgm:pt modelId="{B8853602-7413-4742-847A-3B71935AA92B}" type="pres">
      <dgm:prSet presAssocID="{2FE7865B-3EEF-4E24-A997-7E4B146A0F55}" presName="composite" presStyleCnt="0"/>
      <dgm:spPr/>
    </dgm:pt>
    <dgm:pt modelId="{B8AE09F1-EFA2-421A-8ECB-0904D7B15840}" type="pres">
      <dgm:prSet presAssocID="{2FE7865B-3EEF-4E24-A997-7E4B146A0F55}" presName="parentText" presStyleLbl="alignNode1" presStyleIdx="4" presStyleCnt="12">
        <dgm:presLayoutVars>
          <dgm:chMax val="1"/>
          <dgm:bulletEnabled val="1"/>
        </dgm:presLayoutVars>
      </dgm:prSet>
      <dgm:spPr/>
      <dgm:t>
        <a:bodyPr/>
        <a:lstStyle/>
        <a:p>
          <a:endParaRPr lang="pt-BR"/>
        </a:p>
      </dgm:t>
    </dgm:pt>
    <dgm:pt modelId="{1EF035D8-D465-49EE-A45F-90B03B89073E}" type="pres">
      <dgm:prSet presAssocID="{2FE7865B-3EEF-4E24-A997-7E4B146A0F55}" presName="descendantText" presStyleLbl="alignAcc1" presStyleIdx="4" presStyleCnt="12">
        <dgm:presLayoutVars>
          <dgm:bulletEnabled val="1"/>
        </dgm:presLayoutVars>
      </dgm:prSet>
      <dgm:spPr/>
      <dgm:t>
        <a:bodyPr/>
        <a:lstStyle/>
        <a:p>
          <a:endParaRPr lang="pt-BR"/>
        </a:p>
      </dgm:t>
    </dgm:pt>
    <dgm:pt modelId="{5D07A2F4-F75E-4777-917F-E393F03673C1}" type="pres">
      <dgm:prSet presAssocID="{8A0BEF37-DC27-49FE-9B8D-99624D62B8CA}" presName="sp" presStyleCnt="0"/>
      <dgm:spPr/>
    </dgm:pt>
    <dgm:pt modelId="{26B30E9E-2365-433F-AB8B-9E37CEB53DED}" type="pres">
      <dgm:prSet presAssocID="{BD9B00BA-C83B-44A5-ACF7-A02049386E39}" presName="composite" presStyleCnt="0"/>
      <dgm:spPr/>
    </dgm:pt>
    <dgm:pt modelId="{5E0EDB12-88BA-45CB-8971-2652BB2E7913}" type="pres">
      <dgm:prSet presAssocID="{BD9B00BA-C83B-44A5-ACF7-A02049386E39}" presName="parentText" presStyleLbl="alignNode1" presStyleIdx="5" presStyleCnt="12">
        <dgm:presLayoutVars>
          <dgm:chMax val="1"/>
          <dgm:bulletEnabled val="1"/>
        </dgm:presLayoutVars>
      </dgm:prSet>
      <dgm:spPr/>
      <dgm:t>
        <a:bodyPr/>
        <a:lstStyle/>
        <a:p>
          <a:endParaRPr lang="pt-BR"/>
        </a:p>
      </dgm:t>
    </dgm:pt>
    <dgm:pt modelId="{4A0EAFDF-5E87-43B1-9E52-EE8703614A02}" type="pres">
      <dgm:prSet presAssocID="{BD9B00BA-C83B-44A5-ACF7-A02049386E39}" presName="descendantText" presStyleLbl="alignAcc1" presStyleIdx="5" presStyleCnt="12">
        <dgm:presLayoutVars>
          <dgm:bulletEnabled val="1"/>
        </dgm:presLayoutVars>
      </dgm:prSet>
      <dgm:spPr/>
      <dgm:t>
        <a:bodyPr/>
        <a:lstStyle/>
        <a:p>
          <a:endParaRPr lang="pt-BR"/>
        </a:p>
      </dgm:t>
    </dgm:pt>
    <dgm:pt modelId="{19B53B33-931E-400E-8DEF-AF5675E22987}" type="pres">
      <dgm:prSet presAssocID="{6BE1EDBC-1481-4103-904F-87FF3C4ADA91}" presName="sp" presStyleCnt="0"/>
      <dgm:spPr/>
    </dgm:pt>
    <dgm:pt modelId="{B25029CD-5F83-455D-8282-B0D153AF482C}" type="pres">
      <dgm:prSet presAssocID="{63778598-F7F8-443C-AB7C-479978DFB052}" presName="composite" presStyleCnt="0"/>
      <dgm:spPr/>
    </dgm:pt>
    <dgm:pt modelId="{3B05F5B0-B552-4A2A-8468-4A331C71AEB6}" type="pres">
      <dgm:prSet presAssocID="{63778598-F7F8-443C-AB7C-479978DFB052}" presName="parentText" presStyleLbl="alignNode1" presStyleIdx="6" presStyleCnt="12">
        <dgm:presLayoutVars>
          <dgm:chMax val="1"/>
          <dgm:bulletEnabled val="1"/>
        </dgm:presLayoutVars>
      </dgm:prSet>
      <dgm:spPr/>
      <dgm:t>
        <a:bodyPr/>
        <a:lstStyle/>
        <a:p>
          <a:endParaRPr lang="pt-BR"/>
        </a:p>
      </dgm:t>
    </dgm:pt>
    <dgm:pt modelId="{407DBAAD-D50C-4115-956E-B5171F00BF60}" type="pres">
      <dgm:prSet presAssocID="{63778598-F7F8-443C-AB7C-479978DFB052}" presName="descendantText" presStyleLbl="alignAcc1" presStyleIdx="6" presStyleCnt="12">
        <dgm:presLayoutVars>
          <dgm:bulletEnabled val="1"/>
        </dgm:presLayoutVars>
      </dgm:prSet>
      <dgm:spPr/>
      <dgm:t>
        <a:bodyPr/>
        <a:lstStyle/>
        <a:p>
          <a:endParaRPr lang="pt-BR"/>
        </a:p>
      </dgm:t>
    </dgm:pt>
    <dgm:pt modelId="{61756F24-6AC1-4A49-89D5-4E8144EA8DB1}" type="pres">
      <dgm:prSet presAssocID="{7DBC0DAE-F399-4892-A861-76A6A9C575BA}" presName="sp" presStyleCnt="0"/>
      <dgm:spPr/>
    </dgm:pt>
    <dgm:pt modelId="{F3A73B6B-5884-4C09-AE8A-7F9349CB425C}" type="pres">
      <dgm:prSet presAssocID="{EF4969B5-F6B7-4032-AA6C-7441A8D628C0}" presName="composite" presStyleCnt="0"/>
      <dgm:spPr/>
    </dgm:pt>
    <dgm:pt modelId="{D9F5E515-BB47-4EC8-AC62-A97F9C54C8F9}" type="pres">
      <dgm:prSet presAssocID="{EF4969B5-F6B7-4032-AA6C-7441A8D628C0}" presName="parentText" presStyleLbl="alignNode1" presStyleIdx="7" presStyleCnt="12">
        <dgm:presLayoutVars>
          <dgm:chMax val="1"/>
          <dgm:bulletEnabled val="1"/>
        </dgm:presLayoutVars>
      </dgm:prSet>
      <dgm:spPr/>
      <dgm:t>
        <a:bodyPr/>
        <a:lstStyle/>
        <a:p>
          <a:endParaRPr lang="pt-BR"/>
        </a:p>
      </dgm:t>
    </dgm:pt>
    <dgm:pt modelId="{29220188-B734-46AF-8827-17755DE9230E}" type="pres">
      <dgm:prSet presAssocID="{EF4969B5-F6B7-4032-AA6C-7441A8D628C0}" presName="descendantText" presStyleLbl="alignAcc1" presStyleIdx="7" presStyleCnt="12">
        <dgm:presLayoutVars>
          <dgm:bulletEnabled val="1"/>
        </dgm:presLayoutVars>
      </dgm:prSet>
      <dgm:spPr/>
      <dgm:t>
        <a:bodyPr/>
        <a:lstStyle/>
        <a:p>
          <a:endParaRPr lang="pt-BR"/>
        </a:p>
      </dgm:t>
    </dgm:pt>
    <dgm:pt modelId="{3822D8B2-3E2E-4653-BE93-394573456D98}" type="pres">
      <dgm:prSet presAssocID="{8D465B6B-AC68-4A41-9BC3-B4589213CD69}" presName="sp" presStyleCnt="0"/>
      <dgm:spPr/>
    </dgm:pt>
    <dgm:pt modelId="{E3567308-098E-4EA7-8DEC-C3562113AB23}" type="pres">
      <dgm:prSet presAssocID="{CBB7E457-DA98-4430-996B-21EA0B825DBB}" presName="composite" presStyleCnt="0"/>
      <dgm:spPr/>
    </dgm:pt>
    <dgm:pt modelId="{558BD159-6F11-4F34-9361-CA0A54F54C28}" type="pres">
      <dgm:prSet presAssocID="{CBB7E457-DA98-4430-996B-21EA0B825DBB}" presName="parentText" presStyleLbl="alignNode1" presStyleIdx="8" presStyleCnt="12">
        <dgm:presLayoutVars>
          <dgm:chMax val="1"/>
          <dgm:bulletEnabled val="1"/>
        </dgm:presLayoutVars>
      </dgm:prSet>
      <dgm:spPr/>
      <dgm:t>
        <a:bodyPr/>
        <a:lstStyle/>
        <a:p>
          <a:endParaRPr lang="pt-BR"/>
        </a:p>
      </dgm:t>
    </dgm:pt>
    <dgm:pt modelId="{5B288BC7-6F5D-4DF3-9048-5065DAA7EA19}" type="pres">
      <dgm:prSet presAssocID="{CBB7E457-DA98-4430-996B-21EA0B825DBB}" presName="descendantText" presStyleLbl="alignAcc1" presStyleIdx="8" presStyleCnt="12">
        <dgm:presLayoutVars>
          <dgm:bulletEnabled val="1"/>
        </dgm:presLayoutVars>
      </dgm:prSet>
      <dgm:spPr/>
      <dgm:t>
        <a:bodyPr/>
        <a:lstStyle/>
        <a:p>
          <a:endParaRPr lang="pt-BR"/>
        </a:p>
      </dgm:t>
    </dgm:pt>
    <dgm:pt modelId="{FE9A1A9A-4F9E-4949-8B1E-2CC5D68B98D6}" type="pres">
      <dgm:prSet presAssocID="{43417695-14D5-4218-BBA3-24DB5D64A728}" presName="sp" presStyleCnt="0"/>
      <dgm:spPr/>
    </dgm:pt>
    <dgm:pt modelId="{AFCF642B-DF8C-4CA4-9D72-03A604C70D72}" type="pres">
      <dgm:prSet presAssocID="{A92B8432-D7E4-457D-B55B-3C4A91188D2A}" presName="composite" presStyleCnt="0"/>
      <dgm:spPr/>
    </dgm:pt>
    <dgm:pt modelId="{5DF330A1-F59B-4FC3-807B-5C86BD4E3AF3}" type="pres">
      <dgm:prSet presAssocID="{A92B8432-D7E4-457D-B55B-3C4A91188D2A}" presName="parentText" presStyleLbl="alignNode1" presStyleIdx="9" presStyleCnt="12">
        <dgm:presLayoutVars>
          <dgm:chMax val="1"/>
          <dgm:bulletEnabled val="1"/>
        </dgm:presLayoutVars>
      </dgm:prSet>
      <dgm:spPr/>
      <dgm:t>
        <a:bodyPr/>
        <a:lstStyle/>
        <a:p>
          <a:endParaRPr lang="pt-BR"/>
        </a:p>
      </dgm:t>
    </dgm:pt>
    <dgm:pt modelId="{61AFE71D-E921-4B1A-A284-27A22690A461}" type="pres">
      <dgm:prSet presAssocID="{A92B8432-D7E4-457D-B55B-3C4A91188D2A}" presName="descendantText" presStyleLbl="alignAcc1" presStyleIdx="9" presStyleCnt="12">
        <dgm:presLayoutVars>
          <dgm:bulletEnabled val="1"/>
        </dgm:presLayoutVars>
      </dgm:prSet>
      <dgm:spPr/>
      <dgm:t>
        <a:bodyPr/>
        <a:lstStyle/>
        <a:p>
          <a:endParaRPr lang="pt-BR"/>
        </a:p>
      </dgm:t>
    </dgm:pt>
    <dgm:pt modelId="{51DDDB6F-79A8-4907-902C-7C385363A6A5}" type="pres">
      <dgm:prSet presAssocID="{F3EB097B-D21B-42CA-B3A0-A7F5A28494E5}" presName="sp" presStyleCnt="0"/>
      <dgm:spPr/>
    </dgm:pt>
    <dgm:pt modelId="{2324429D-CA2E-4A70-8C88-6A46C8DCB47F}" type="pres">
      <dgm:prSet presAssocID="{60BD6783-B7B6-44A9-8286-989D0F440CB2}" presName="composite" presStyleCnt="0"/>
      <dgm:spPr/>
    </dgm:pt>
    <dgm:pt modelId="{49A7B884-EE28-47C9-98B1-DD9B209DCFC0}" type="pres">
      <dgm:prSet presAssocID="{60BD6783-B7B6-44A9-8286-989D0F440CB2}" presName="parentText" presStyleLbl="alignNode1" presStyleIdx="10" presStyleCnt="12">
        <dgm:presLayoutVars>
          <dgm:chMax val="1"/>
          <dgm:bulletEnabled val="1"/>
        </dgm:presLayoutVars>
      </dgm:prSet>
      <dgm:spPr/>
      <dgm:t>
        <a:bodyPr/>
        <a:lstStyle/>
        <a:p>
          <a:endParaRPr lang="pt-BR"/>
        </a:p>
      </dgm:t>
    </dgm:pt>
    <dgm:pt modelId="{FF2B97BA-9959-4544-8FFB-08291A1968A8}" type="pres">
      <dgm:prSet presAssocID="{60BD6783-B7B6-44A9-8286-989D0F440CB2}" presName="descendantText" presStyleLbl="alignAcc1" presStyleIdx="10" presStyleCnt="12">
        <dgm:presLayoutVars>
          <dgm:bulletEnabled val="1"/>
        </dgm:presLayoutVars>
      </dgm:prSet>
      <dgm:spPr/>
      <dgm:t>
        <a:bodyPr/>
        <a:lstStyle/>
        <a:p>
          <a:endParaRPr lang="pt-BR"/>
        </a:p>
      </dgm:t>
    </dgm:pt>
    <dgm:pt modelId="{37CBF57A-C48F-4280-BA42-995AE7392F76}" type="pres">
      <dgm:prSet presAssocID="{44C5C153-EC72-4C6A-8B40-DA610E60073C}" presName="sp" presStyleCnt="0"/>
      <dgm:spPr/>
    </dgm:pt>
    <dgm:pt modelId="{9D95185D-0508-4E06-9363-FC7A1C3C1DBF}" type="pres">
      <dgm:prSet presAssocID="{A8121B63-2565-4D0B-BBA9-AFE72A3DFCB2}" presName="composite" presStyleCnt="0"/>
      <dgm:spPr/>
    </dgm:pt>
    <dgm:pt modelId="{857ECA48-0E53-42D5-A1F2-B7357696E1B7}" type="pres">
      <dgm:prSet presAssocID="{A8121B63-2565-4D0B-BBA9-AFE72A3DFCB2}" presName="parentText" presStyleLbl="alignNode1" presStyleIdx="11" presStyleCnt="12">
        <dgm:presLayoutVars>
          <dgm:chMax val="1"/>
          <dgm:bulletEnabled val="1"/>
        </dgm:presLayoutVars>
      </dgm:prSet>
      <dgm:spPr/>
      <dgm:t>
        <a:bodyPr/>
        <a:lstStyle/>
        <a:p>
          <a:endParaRPr lang="pt-BR"/>
        </a:p>
      </dgm:t>
    </dgm:pt>
    <dgm:pt modelId="{C1FA945E-9684-4271-968D-978D4EFA6790}" type="pres">
      <dgm:prSet presAssocID="{A8121B63-2565-4D0B-BBA9-AFE72A3DFCB2}" presName="descendantText" presStyleLbl="alignAcc1" presStyleIdx="11" presStyleCnt="12">
        <dgm:presLayoutVars>
          <dgm:bulletEnabled val="1"/>
        </dgm:presLayoutVars>
      </dgm:prSet>
      <dgm:spPr/>
      <dgm:t>
        <a:bodyPr/>
        <a:lstStyle/>
        <a:p>
          <a:endParaRPr lang="pt-BR"/>
        </a:p>
      </dgm:t>
    </dgm:pt>
  </dgm:ptLst>
  <dgm:cxnLst>
    <dgm:cxn modelId="{A0E42419-1546-452D-BE52-6B93619DA644}" type="presOf" srcId="{A92B8432-D7E4-457D-B55B-3C4A91188D2A}" destId="{5DF330A1-F59B-4FC3-807B-5C86BD4E3AF3}" srcOrd="0" destOrd="0" presId="urn:microsoft.com/office/officeart/2005/8/layout/chevron2"/>
    <dgm:cxn modelId="{4E193DCB-23AF-4163-94A6-17E095B0F6CF}" type="presOf" srcId="{B360F3CA-8D08-4AB4-8842-F9967B2E15ED}" destId="{0826038E-5DF2-4A31-83A4-DFFD724C04E9}" srcOrd="0" destOrd="0" presId="urn:microsoft.com/office/officeart/2005/8/layout/chevron2"/>
    <dgm:cxn modelId="{E4CA82D9-FD1A-4A16-8D1A-07E4FB00E9C2}" srcId="{E3A7FFBE-A098-4669-83B5-9070DD7AB97B}" destId="{1E2A28A1-C207-4A3C-A49F-9AFA42E9753D}" srcOrd="0" destOrd="0" parTransId="{3D78BF1C-9E4E-4765-8AE7-709A702322FE}" sibTransId="{630D512D-7441-4499-8147-DFC7A49A4158}"/>
    <dgm:cxn modelId="{BAE4E75B-8735-4C93-8D64-C5B2AEE3C912}" type="presOf" srcId="{2FD47E06-7D7A-4C9C-B8D1-162A46D83FB3}" destId="{5B288BC7-6F5D-4DF3-9048-5065DAA7EA19}" srcOrd="0" destOrd="0" presId="urn:microsoft.com/office/officeart/2005/8/layout/chevron2"/>
    <dgm:cxn modelId="{0DD6F440-2278-4DAB-B747-C7666883D39D}" type="presOf" srcId="{CBB7E457-DA98-4430-996B-21EA0B825DBB}" destId="{558BD159-6F11-4F34-9361-CA0A54F54C28}" srcOrd="0" destOrd="0" presId="urn:microsoft.com/office/officeart/2005/8/layout/chevron2"/>
    <dgm:cxn modelId="{6075180E-540B-4182-ACBC-8649256210B3}" srcId="{A8121B63-2565-4D0B-BBA9-AFE72A3DFCB2}" destId="{8DA6EE8A-5272-4D9A-AD06-013AACBEEBDA}" srcOrd="0" destOrd="0" parTransId="{1C6F82D7-F1C7-45C9-B696-15F0AECD277C}" sibTransId="{76762004-8007-4F3C-B224-C15751F2A7BE}"/>
    <dgm:cxn modelId="{8650CFB4-6484-4313-BAB2-9D0C631629B2}" srcId="{DFD2DD82-21B9-49EE-97EF-9F7A465C468F}" destId="{902C6F3E-8635-4AC2-9A65-F86C5B812252}" srcOrd="3" destOrd="0" parTransId="{66C6ED17-7312-4A63-AACB-390BD5D85C80}" sibTransId="{AC76E3A5-C135-4796-8317-83FD73FEF8A3}"/>
    <dgm:cxn modelId="{AE97B0ED-10C8-4AC1-AFB4-2A410499FE53}" srcId="{B360F3CA-8D08-4AB4-8842-F9967B2E15ED}" destId="{583F3ECA-EC08-4A09-BA62-712B98DCF5FF}" srcOrd="0" destOrd="0" parTransId="{666F4D48-5027-4F87-B93D-D346E743BC76}" sibTransId="{133CD00B-23A8-4399-801C-71BBB3FFAEB5}"/>
    <dgm:cxn modelId="{41EBA962-7F7A-4FF5-892B-1B94FFBD8E99}" srcId="{DFD2DD82-21B9-49EE-97EF-9F7A465C468F}" destId="{A8121B63-2565-4D0B-BBA9-AFE72A3DFCB2}" srcOrd="11" destOrd="0" parTransId="{41C044FC-57DD-45A2-84F2-12028CAFF8D7}" sibTransId="{087D4D1A-4BE1-4871-AC25-AA48F8098AC4}"/>
    <dgm:cxn modelId="{7C1BF9E0-E4ED-4B54-BBBC-4ACD5C5683E2}" srcId="{5E5660F6-B6B8-465C-B8E9-28BE01F0BF4A}" destId="{D33AFA0B-8F0F-4DAE-9EAB-62A684868685}" srcOrd="0" destOrd="0" parTransId="{184259D7-F7CF-4BB0-87EE-BF75109E56DC}" sibTransId="{55177BCD-C8C0-4455-A17A-20616E367A2E}"/>
    <dgm:cxn modelId="{B830577B-3393-46D7-996E-7780A94BDE07}" type="presOf" srcId="{FBCF61C6-FDD0-48DF-A253-89CC248CE536}" destId="{29220188-B734-46AF-8827-17755DE9230E}" srcOrd="0" destOrd="0" presId="urn:microsoft.com/office/officeart/2005/8/layout/chevron2"/>
    <dgm:cxn modelId="{75799AB6-5C9D-4522-82A0-5D011EFA5F6A}" type="presOf" srcId="{EF4969B5-F6B7-4032-AA6C-7441A8D628C0}" destId="{D9F5E515-BB47-4EC8-AC62-A97F9C54C8F9}" srcOrd="0" destOrd="0" presId="urn:microsoft.com/office/officeart/2005/8/layout/chevron2"/>
    <dgm:cxn modelId="{B316F357-0490-4116-BBE7-51CF72003353}" srcId="{902C6F3E-8635-4AC2-9A65-F86C5B812252}" destId="{B2F21937-BCE2-4AD3-BE56-B053524D4D7B}" srcOrd="0" destOrd="0" parTransId="{2B3D992D-A4B0-4C9F-B7FE-5C24B3F22099}" sibTransId="{0818373C-A380-463B-9E1C-157C957ED78A}"/>
    <dgm:cxn modelId="{2863F0BF-33B7-4A9A-97AF-E319F2D02130}" srcId="{DFD2DD82-21B9-49EE-97EF-9F7A465C468F}" destId="{BD9B00BA-C83B-44A5-ACF7-A02049386E39}" srcOrd="5" destOrd="0" parTransId="{C6462420-72FF-43E0-ADA7-11F68825391A}" sibTransId="{6BE1EDBC-1481-4103-904F-87FF3C4ADA91}"/>
    <dgm:cxn modelId="{F57562F6-CD92-4143-9D48-11366E722598}" srcId="{DFD2DD82-21B9-49EE-97EF-9F7A465C468F}" destId="{B360F3CA-8D08-4AB4-8842-F9967B2E15ED}" srcOrd="2" destOrd="0" parTransId="{80D99390-2BF9-4797-92B6-F18C0DA1D93F}" sibTransId="{BB5D5ECD-BADF-45CA-94C2-4B615D06E634}"/>
    <dgm:cxn modelId="{5ABBB30F-29EA-413B-AD33-790F1E406606}" srcId="{63778598-F7F8-443C-AB7C-479978DFB052}" destId="{BAAF6344-D1AF-4152-BF91-805492C79961}" srcOrd="0" destOrd="0" parTransId="{044267BC-117F-4007-9BB4-D7C0E0082D31}" sibTransId="{5AF42329-5468-4DF9-B48E-FD2815B9356F}"/>
    <dgm:cxn modelId="{B2A06DAF-5688-4A33-9137-D407C799F8A3}" srcId="{DFD2DD82-21B9-49EE-97EF-9F7A465C468F}" destId="{63778598-F7F8-443C-AB7C-479978DFB052}" srcOrd="6" destOrd="0" parTransId="{A0D04D86-A500-45B3-B544-1BE857C10CF5}" sibTransId="{7DBC0DAE-F399-4892-A861-76A6A9C575BA}"/>
    <dgm:cxn modelId="{4FEA3CFC-110E-4821-BD29-C35CC11381D7}" type="presOf" srcId="{8DA6EE8A-5272-4D9A-AD06-013AACBEEBDA}" destId="{C1FA945E-9684-4271-968D-978D4EFA6790}" srcOrd="0" destOrd="0" presId="urn:microsoft.com/office/officeart/2005/8/layout/chevron2"/>
    <dgm:cxn modelId="{28B9BEBB-ACFA-43BC-AA0A-09FAF81A7F09}" srcId="{60BD6783-B7B6-44A9-8286-989D0F440CB2}" destId="{E66CB67A-0AD8-4A1B-9969-1B5B4B916817}" srcOrd="0" destOrd="0" parTransId="{B89311EF-1556-4C0E-AA11-2B1A81F1E5B5}" sibTransId="{5851794B-DEA3-49B1-95BD-27D71E1A797C}"/>
    <dgm:cxn modelId="{4BE60212-54B5-4404-AB35-C1C7D070F9C8}" srcId="{DFD2DD82-21B9-49EE-97EF-9F7A465C468F}" destId="{5E5660F6-B6B8-465C-B8E9-28BE01F0BF4A}" srcOrd="0" destOrd="0" parTransId="{02FE544B-8886-4644-8888-91DCB8FA69F1}" sibTransId="{13E28A11-4ECC-4802-926B-8EFECD14D8D8}"/>
    <dgm:cxn modelId="{0408CE43-646A-47DF-8A12-018EA875C51C}" srcId="{DFD2DD82-21B9-49EE-97EF-9F7A465C468F}" destId="{E3A7FFBE-A098-4669-83B5-9070DD7AB97B}" srcOrd="1" destOrd="0" parTransId="{322C6138-5C61-47C9-93A2-C89440FBFD72}" sibTransId="{5D4E596D-BF6F-48BE-A454-9402BA7AE101}"/>
    <dgm:cxn modelId="{9C43583A-B2B9-4D43-8232-A513D120869E}" type="presOf" srcId="{902C6F3E-8635-4AC2-9A65-F86C5B812252}" destId="{82A124A1-1BA4-4EE0-A56E-C1352BD8A2EA}" srcOrd="0" destOrd="0" presId="urn:microsoft.com/office/officeart/2005/8/layout/chevron2"/>
    <dgm:cxn modelId="{67B63DC4-884F-41C4-B593-014CD637E773}" srcId="{BD9B00BA-C83B-44A5-ACF7-A02049386E39}" destId="{F9545B3E-27F7-434E-947B-C7AFE4A2288B}" srcOrd="0" destOrd="0" parTransId="{9A4A3896-8038-4CD7-AAB3-03F2F00369B4}" sibTransId="{BBF17A61-93B8-4FAA-9E1C-EC7E44C6D501}"/>
    <dgm:cxn modelId="{B35FCDF0-90C4-4AF3-AF17-B992536D687C}" type="presOf" srcId="{E66CB67A-0AD8-4A1B-9969-1B5B4B916817}" destId="{FF2B97BA-9959-4544-8FFB-08291A1968A8}" srcOrd="0" destOrd="0" presId="urn:microsoft.com/office/officeart/2005/8/layout/chevron2"/>
    <dgm:cxn modelId="{ADE5EC24-BFDE-4395-BD9E-A3C03A15CA00}" type="presOf" srcId="{BAAF6344-D1AF-4152-BF91-805492C79961}" destId="{407DBAAD-D50C-4115-956E-B5171F00BF60}" srcOrd="0" destOrd="0" presId="urn:microsoft.com/office/officeart/2005/8/layout/chevron2"/>
    <dgm:cxn modelId="{DBE78955-E8D4-4F6D-933B-239A043F2C1D}" type="presOf" srcId="{5FBDB041-CA44-4AAE-8045-DEAA43452FAB}" destId="{1EF035D8-D465-49EE-A45F-90B03B89073E}" srcOrd="0" destOrd="0" presId="urn:microsoft.com/office/officeart/2005/8/layout/chevron2"/>
    <dgm:cxn modelId="{F1CD1110-B8A7-4599-868B-57FDA01E0BD0}" type="presOf" srcId="{B2F21937-BCE2-4AD3-BE56-B053524D4D7B}" destId="{90F2E98E-3CD5-4FFD-B16B-854450FB6905}" srcOrd="0" destOrd="0" presId="urn:microsoft.com/office/officeart/2005/8/layout/chevron2"/>
    <dgm:cxn modelId="{33F0B648-6143-4366-874F-2EEE18632974}" type="presOf" srcId="{1E2A28A1-C207-4A3C-A49F-9AFA42E9753D}" destId="{3B83D545-44BC-478D-B2E9-722307028A7C}" srcOrd="0" destOrd="0" presId="urn:microsoft.com/office/officeart/2005/8/layout/chevron2"/>
    <dgm:cxn modelId="{A6722DAA-2ACE-4CE1-B612-844A6DFD62D6}" type="presOf" srcId="{60BD6783-B7B6-44A9-8286-989D0F440CB2}" destId="{49A7B884-EE28-47C9-98B1-DD9B209DCFC0}" srcOrd="0" destOrd="0" presId="urn:microsoft.com/office/officeart/2005/8/layout/chevron2"/>
    <dgm:cxn modelId="{E5C90A0A-7228-4E7E-BA31-CCF758BFFC56}" srcId="{A92B8432-D7E4-457D-B55B-3C4A91188D2A}" destId="{2CAAB4DF-F5EE-43A0-91AA-52370EBC002D}" srcOrd="0" destOrd="0" parTransId="{5B85BCB4-71DA-4E95-AC1A-B62FEC0F3024}" sibTransId="{A385F0CB-0376-44BC-B7DA-FB54EF47ED69}"/>
    <dgm:cxn modelId="{A2AD22A4-A239-47F2-8488-11E923570E05}" type="presOf" srcId="{DFD2DD82-21B9-49EE-97EF-9F7A465C468F}" destId="{5AC53341-6C38-4397-BF4F-2AA2B1F10485}" srcOrd="0" destOrd="0" presId="urn:microsoft.com/office/officeart/2005/8/layout/chevron2"/>
    <dgm:cxn modelId="{3B1BDE20-ED0D-413D-906F-45383893CF2C}" srcId="{DFD2DD82-21B9-49EE-97EF-9F7A465C468F}" destId="{A92B8432-D7E4-457D-B55B-3C4A91188D2A}" srcOrd="9" destOrd="0" parTransId="{A3FB2308-FE44-4803-A28A-2D8A030A1ED0}" sibTransId="{F3EB097B-D21B-42CA-B3A0-A7F5A28494E5}"/>
    <dgm:cxn modelId="{77D5B87C-A2A2-424A-8C1F-A12002D87E35}" type="presOf" srcId="{63778598-F7F8-443C-AB7C-479978DFB052}" destId="{3B05F5B0-B552-4A2A-8468-4A331C71AEB6}" srcOrd="0" destOrd="0" presId="urn:microsoft.com/office/officeart/2005/8/layout/chevron2"/>
    <dgm:cxn modelId="{53AA3F1D-1C2A-4790-984F-635729E5BC4A}" srcId="{DFD2DD82-21B9-49EE-97EF-9F7A465C468F}" destId="{CBB7E457-DA98-4430-996B-21EA0B825DBB}" srcOrd="8" destOrd="0" parTransId="{188C9DA6-B2C6-4067-AB01-EFC5B3C0688D}" sibTransId="{43417695-14D5-4218-BBA3-24DB5D64A728}"/>
    <dgm:cxn modelId="{9E01D779-BF0B-477E-B45E-FFBF3262AAF7}" type="presOf" srcId="{5E5660F6-B6B8-465C-B8E9-28BE01F0BF4A}" destId="{9F5B67C1-D93D-4C15-9E10-2871C141E5F1}" srcOrd="0" destOrd="0" presId="urn:microsoft.com/office/officeart/2005/8/layout/chevron2"/>
    <dgm:cxn modelId="{9F08EED3-93BD-442E-A456-C5C20BD5AA88}" type="presOf" srcId="{F9545B3E-27F7-434E-947B-C7AFE4A2288B}" destId="{4A0EAFDF-5E87-43B1-9E52-EE8703614A02}" srcOrd="0" destOrd="0" presId="urn:microsoft.com/office/officeart/2005/8/layout/chevron2"/>
    <dgm:cxn modelId="{A6F952EB-BCA1-4A9B-AE44-96A3B86A9A20}" type="presOf" srcId="{BD9B00BA-C83B-44A5-ACF7-A02049386E39}" destId="{5E0EDB12-88BA-45CB-8971-2652BB2E7913}" srcOrd="0" destOrd="0" presId="urn:microsoft.com/office/officeart/2005/8/layout/chevron2"/>
    <dgm:cxn modelId="{440B41BE-F39B-41EE-935E-DC2CA94C3BAB}" srcId="{EF4969B5-F6B7-4032-AA6C-7441A8D628C0}" destId="{FBCF61C6-FDD0-48DF-A253-89CC248CE536}" srcOrd="0" destOrd="0" parTransId="{E6ED9213-2070-4AE5-A05D-BDEF0B550AFB}" sibTransId="{7659E540-596B-4AD3-B515-F49806305A28}"/>
    <dgm:cxn modelId="{576F42FF-DFA4-4DEC-9E3F-6ADCF252C71D}" srcId="{DFD2DD82-21B9-49EE-97EF-9F7A465C468F}" destId="{60BD6783-B7B6-44A9-8286-989D0F440CB2}" srcOrd="10" destOrd="0" parTransId="{DDAF8DFB-4C89-4A78-AEE4-03EF2EA2CAFC}" sibTransId="{44C5C153-EC72-4C6A-8B40-DA610E60073C}"/>
    <dgm:cxn modelId="{97A47FBF-EE1A-4EEF-8B1B-F0052028870E}" srcId="{CBB7E457-DA98-4430-996B-21EA0B825DBB}" destId="{2FD47E06-7D7A-4C9C-B8D1-162A46D83FB3}" srcOrd="0" destOrd="0" parTransId="{6C4454C1-B1A4-43DB-87C9-8D3F9B4E5DE0}" sibTransId="{EAD280CD-87CD-420D-BBBF-543F5F931E89}"/>
    <dgm:cxn modelId="{5D5AA6C1-DDB9-487E-BE15-8B45FB6B5E8A}" type="presOf" srcId="{583F3ECA-EC08-4A09-BA62-712B98DCF5FF}" destId="{19A25345-55C5-473A-9C6C-D2411A4F1581}" srcOrd="0" destOrd="0" presId="urn:microsoft.com/office/officeart/2005/8/layout/chevron2"/>
    <dgm:cxn modelId="{546DAC10-8AFD-494B-87B0-E67F0FF4D207}" type="presOf" srcId="{A8121B63-2565-4D0B-BBA9-AFE72A3DFCB2}" destId="{857ECA48-0E53-42D5-A1F2-B7357696E1B7}" srcOrd="0" destOrd="0" presId="urn:microsoft.com/office/officeart/2005/8/layout/chevron2"/>
    <dgm:cxn modelId="{948D15D9-0CAF-4B30-A3E8-F31C3D3599BD}" type="presOf" srcId="{E3A7FFBE-A098-4669-83B5-9070DD7AB97B}" destId="{E9A9EB9F-1075-490C-ACEC-A69678993A8F}" srcOrd="0" destOrd="0" presId="urn:microsoft.com/office/officeart/2005/8/layout/chevron2"/>
    <dgm:cxn modelId="{39FA259A-6A27-4940-AE3C-DEF5E21B4919}" srcId="{DFD2DD82-21B9-49EE-97EF-9F7A465C468F}" destId="{2FE7865B-3EEF-4E24-A997-7E4B146A0F55}" srcOrd="4" destOrd="0" parTransId="{F161952C-780D-42EC-950A-0272D2DAB385}" sibTransId="{8A0BEF37-DC27-49FE-9B8D-99624D62B8CA}"/>
    <dgm:cxn modelId="{F711D10F-9578-4FDF-970A-5D9AF42A5812}" type="presOf" srcId="{2FE7865B-3EEF-4E24-A997-7E4B146A0F55}" destId="{B8AE09F1-EFA2-421A-8ECB-0904D7B15840}" srcOrd="0" destOrd="0" presId="urn:microsoft.com/office/officeart/2005/8/layout/chevron2"/>
    <dgm:cxn modelId="{476750A6-2EDB-438E-8AE0-0FE922D32D03}" type="presOf" srcId="{2CAAB4DF-F5EE-43A0-91AA-52370EBC002D}" destId="{61AFE71D-E921-4B1A-A284-27A22690A461}" srcOrd="0" destOrd="0" presId="urn:microsoft.com/office/officeart/2005/8/layout/chevron2"/>
    <dgm:cxn modelId="{03B40472-8BEE-48B8-8FB5-64CF3B31EE07}" srcId="{2FE7865B-3EEF-4E24-A997-7E4B146A0F55}" destId="{5FBDB041-CA44-4AAE-8045-DEAA43452FAB}" srcOrd="0" destOrd="0" parTransId="{3B8576C6-2217-4AB4-AA7E-334E32E07FC4}" sibTransId="{F70855BB-A7D9-4535-AA4C-590092C2F377}"/>
    <dgm:cxn modelId="{97B60FED-0B4A-498E-B5CB-AA8E36057A88}" type="presOf" srcId="{D33AFA0B-8F0F-4DAE-9EAB-62A684868685}" destId="{38D6331C-8D51-4D68-9FF8-C75F75E2A0E7}" srcOrd="0" destOrd="0" presId="urn:microsoft.com/office/officeart/2005/8/layout/chevron2"/>
    <dgm:cxn modelId="{9D5DDF9A-A279-4DD5-A6C2-B4195B0388C7}" srcId="{DFD2DD82-21B9-49EE-97EF-9F7A465C468F}" destId="{EF4969B5-F6B7-4032-AA6C-7441A8D628C0}" srcOrd="7" destOrd="0" parTransId="{8BED924C-9609-49DC-A502-5FBE55770CAA}" sibTransId="{8D465B6B-AC68-4A41-9BC3-B4589213CD69}"/>
    <dgm:cxn modelId="{74C968F4-669A-4FCF-A597-68A7C1C44335}" type="presParOf" srcId="{5AC53341-6C38-4397-BF4F-2AA2B1F10485}" destId="{A98903DF-6AEB-4EED-85E6-5A971673D547}" srcOrd="0" destOrd="0" presId="urn:microsoft.com/office/officeart/2005/8/layout/chevron2"/>
    <dgm:cxn modelId="{774AD2F5-C1B9-4445-B03B-1C147B18EE82}" type="presParOf" srcId="{A98903DF-6AEB-4EED-85E6-5A971673D547}" destId="{9F5B67C1-D93D-4C15-9E10-2871C141E5F1}" srcOrd="0" destOrd="0" presId="urn:microsoft.com/office/officeart/2005/8/layout/chevron2"/>
    <dgm:cxn modelId="{DC396748-F2A2-4EA9-9CFB-B5681A0304F9}" type="presParOf" srcId="{A98903DF-6AEB-4EED-85E6-5A971673D547}" destId="{38D6331C-8D51-4D68-9FF8-C75F75E2A0E7}" srcOrd="1" destOrd="0" presId="urn:microsoft.com/office/officeart/2005/8/layout/chevron2"/>
    <dgm:cxn modelId="{6769C251-5B1E-464D-973D-A15DDF6D66A4}" type="presParOf" srcId="{5AC53341-6C38-4397-BF4F-2AA2B1F10485}" destId="{1B612BCF-3BB0-4629-91AB-2BECA54A5D0B}" srcOrd="1" destOrd="0" presId="urn:microsoft.com/office/officeart/2005/8/layout/chevron2"/>
    <dgm:cxn modelId="{E029315A-016D-44B5-9259-5A6F4465FEFF}" type="presParOf" srcId="{5AC53341-6C38-4397-BF4F-2AA2B1F10485}" destId="{FDB45358-2404-42BF-919F-16F935FF4188}" srcOrd="2" destOrd="0" presId="urn:microsoft.com/office/officeart/2005/8/layout/chevron2"/>
    <dgm:cxn modelId="{90B91511-AB18-4275-95E6-D3CDD623B381}" type="presParOf" srcId="{FDB45358-2404-42BF-919F-16F935FF4188}" destId="{E9A9EB9F-1075-490C-ACEC-A69678993A8F}" srcOrd="0" destOrd="0" presId="urn:microsoft.com/office/officeart/2005/8/layout/chevron2"/>
    <dgm:cxn modelId="{10AD2D5E-453A-4CE6-AF51-01B9DDDB3336}" type="presParOf" srcId="{FDB45358-2404-42BF-919F-16F935FF4188}" destId="{3B83D545-44BC-478D-B2E9-722307028A7C}" srcOrd="1" destOrd="0" presId="urn:microsoft.com/office/officeart/2005/8/layout/chevron2"/>
    <dgm:cxn modelId="{803EBF65-4FE6-4942-9FF4-7CE7372D19EC}" type="presParOf" srcId="{5AC53341-6C38-4397-BF4F-2AA2B1F10485}" destId="{DB1B8EEC-1BF5-48EF-8735-BD10D212E0DC}" srcOrd="3" destOrd="0" presId="urn:microsoft.com/office/officeart/2005/8/layout/chevron2"/>
    <dgm:cxn modelId="{7B28D671-A077-4B5D-BC51-440DD60722F2}" type="presParOf" srcId="{5AC53341-6C38-4397-BF4F-2AA2B1F10485}" destId="{891598FA-B5EF-40CB-B1C1-7BAA24FFD8C0}" srcOrd="4" destOrd="0" presId="urn:microsoft.com/office/officeart/2005/8/layout/chevron2"/>
    <dgm:cxn modelId="{D2D18A73-3FE3-4CEC-80D9-D923BF73F4A0}" type="presParOf" srcId="{891598FA-B5EF-40CB-B1C1-7BAA24FFD8C0}" destId="{0826038E-5DF2-4A31-83A4-DFFD724C04E9}" srcOrd="0" destOrd="0" presId="urn:microsoft.com/office/officeart/2005/8/layout/chevron2"/>
    <dgm:cxn modelId="{D0FA362A-0F31-42C6-B4A3-CC7322ADF829}" type="presParOf" srcId="{891598FA-B5EF-40CB-B1C1-7BAA24FFD8C0}" destId="{19A25345-55C5-473A-9C6C-D2411A4F1581}" srcOrd="1" destOrd="0" presId="urn:microsoft.com/office/officeart/2005/8/layout/chevron2"/>
    <dgm:cxn modelId="{63841739-739B-40CE-BAC2-96F7AB09005B}" type="presParOf" srcId="{5AC53341-6C38-4397-BF4F-2AA2B1F10485}" destId="{B1AF091D-8AC5-42A6-BA0A-C3045AFD2E46}" srcOrd="5" destOrd="0" presId="urn:microsoft.com/office/officeart/2005/8/layout/chevron2"/>
    <dgm:cxn modelId="{3ABCA03B-0BA8-47DA-9133-9F3D62E92E86}" type="presParOf" srcId="{5AC53341-6C38-4397-BF4F-2AA2B1F10485}" destId="{6A14B66B-D414-4E77-9C6A-5C80A56A129F}" srcOrd="6" destOrd="0" presId="urn:microsoft.com/office/officeart/2005/8/layout/chevron2"/>
    <dgm:cxn modelId="{4CEA8197-BA51-47A3-851C-BD9B681AC776}" type="presParOf" srcId="{6A14B66B-D414-4E77-9C6A-5C80A56A129F}" destId="{82A124A1-1BA4-4EE0-A56E-C1352BD8A2EA}" srcOrd="0" destOrd="0" presId="urn:microsoft.com/office/officeart/2005/8/layout/chevron2"/>
    <dgm:cxn modelId="{D0FA37C7-B2B5-4876-B541-AC8A8F110410}" type="presParOf" srcId="{6A14B66B-D414-4E77-9C6A-5C80A56A129F}" destId="{90F2E98E-3CD5-4FFD-B16B-854450FB6905}" srcOrd="1" destOrd="0" presId="urn:microsoft.com/office/officeart/2005/8/layout/chevron2"/>
    <dgm:cxn modelId="{D88302C5-A221-477B-B807-334CC1A65361}" type="presParOf" srcId="{5AC53341-6C38-4397-BF4F-2AA2B1F10485}" destId="{2AFA31E7-0345-4322-88F4-5AC2163A2B7E}" srcOrd="7" destOrd="0" presId="urn:microsoft.com/office/officeart/2005/8/layout/chevron2"/>
    <dgm:cxn modelId="{26180B4A-363D-4D8B-8D2A-1FA732284C1A}" type="presParOf" srcId="{5AC53341-6C38-4397-BF4F-2AA2B1F10485}" destId="{B8853602-7413-4742-847A-3B71935AA92B}" srcOrd="8" destOrd="0" presId="urn:microsoft.com/office/officeart/2005/8/layout/chevron2"/>
    <dgm:cxn modelId="{3E3BE6AC-68A1-4A99-A7C0-B01302047797}" type="presParOf" srcId="{B8853602-7413-4742-847A-3B71935AA92B}" destId="{B8AE09F1-EFA2-421A-8ECB-0904D7B15840}" srcOrd="0" destOrd="0" presId="urn:microsoft.com/office/officeart/2005/8/layout/chevron2"/>
    <dgm:cxn modelId="{3E3C4554-D82E-466F-A4DD-6191C02AA890}" type="presParOf" srcId="{B8853602-7413-4742-847A-3B71935AA92B}" destId="{1EF035D8-D465-49EE-A45F-90B03B89073E}" srcOrd="1" destOrd="0" presId="urn:microsoft.com/office/officeart/2005/8/layout/chevron2"/>
    <dgm:cxn modelId="{BDE39AF3-F95C-496D-B215-AD36BCA4B62A}" type="presParOf" srcId="{5AC53341-6C38-4397-BF4F-2AA2B1F10485}" destId="{5D07A2F4-F75E-4777-917F-E393F03673C1}" srcOrd="9" destOrd="0" presId="urn:microsoft.com/office/officeart/2005/8/layout/chevron2"/>
    <dgm:cxn modelId="{0A2B9216-2C96-442C-9996-C5D0B2751A8D}" type="presParOf" srcId="{5AC53341-6C38-4397-BF4F-2AA2B1F10485}" destId="{26B30E9E-2365-433F-AB8B-9E37CEB53DED}" srcOrd="10" destOrd="0" presId="urn:microsoft.com/office/officeart/2005/8/layout/chevron2"/>
    <dgm:cxn modelId="{92B1211A-E2F1-4B94-B2AD-A8B740A3215A}" type="presParOf" srcId="{26B30E9E-2365-433F-AB8B-9E37CEB53DED}" destId="{5E0EDB12-88BA-45CB-8971-2652BB2E7913}" srcOrd="0" destOrd="0" presId="urn:microsoft.com/office/officeart/2005/8/layout/chevron2"/>
    <dgm:cxn modelId="{DEAC6F8F-2895-4117-971F-19379EA14389}" type="presParOf" srcId="{26B30E9E-2365-433F-AB8B-9E37CEB53DED}" destId="{4A0EAFDF-5E87-43B1-9E52-EE8703614A02}" srcOrd="1" destOrd="0" presId="urn:microsoft.com/office/officeart/2005/8/layout/chevron2"/>
    <dgm:cxn modelId="{790C598B-E16A-4A92-93BE-841433A96DFD}" type="presParOf" srcId="{5AC53341-6C38-4397-BF4F-2AA2B1F10485}" destId="{19B53B33-931E-400E-8DEF-AF5675E22987}" srcOrd="11" destOrd="0" presId="urn:microsoft.com/office/officeart/2005/8/layout/chevron2"/>
    <dgm:cxn modelId="{DC5D4564-C1E7-4487-8D30-53F7BD167324}" type="presParOf" srcId="{5AC53341-6C38-4397-BF4F-2AA2B1F10485}" destId="{B25029CD-5F83-455D-8282-B0D153AF482C}" srcOrd="12" destOrd="0" presId="urn:microsoft.com/office/officeart/2005/8/layout/chevron2"/>
    <dgm:cxn modelId="{81E067A0-8F0E-4086-B926-CFDEFB764B0F}" type="presParOf" srcId="{B25029CD-5F83-455D-8282-B0D153AF482C}" destId="{3B05F5B0-B552-4A2A-8468-4A331C71AEB6}" srcOrd="0" destOrd="0" presId="urn:microsoft.com/office/officeart/2005/8/layout/chevron2"/>
    <dgm:cxn modelId="{D2103466-82B7-4301-A349-2B994642BA07}" type="presParOf" srcId="{B25029CD-5F83-455D-8282-B0D153AF482C}" destId="{407DBAAD-D50C-4115-956E-B5171F00BF60}" srcOrd="1" destOrd="0" presId="urn:microsoft.com/office/officeart/2005/8/layout/chevron2"/>
    <dgm:cxn modelId="{C129D377-BA75-4BD6-BED2-1C8B562063B4}" type="presParOf" srcId="{5AC53341-6C38-4397-BF4F-2AA2B1F10485}" destId="{61756F24-6AC1-4A49-89D5-4E8144EA8DB1}" srcOrd="13" destOrd="0" presId="urn:microsoft.com/office/officeart/2005/8/layout/chevron2"/>
    <dgm:cxn modelId="{05DDC903-4780-4690-A390-6A7B3D04427E}" type="presParOf" srcId="{5AC53341-6C38-4397-BF4F-2AA2B1F10485}" destId="{F3A73B6B-5884-4C09-AE8A-7F9349CB425C}" srcOrd="14" destOrd="0" presId="urn:microsoft.com/office/officeart/2005/8/layout/chevron2"/>
    <dgm:cxn modelId="{85919FBF-D329-4834-B1F7-585A919BDB47}" type="presParOf" srcId="{F3A73B6B-5884-4C09-AE8A-7F9349CB425C}" destId="{D9F5E515-BB47-4EC8-AC62-A97F9C54C8F9}" srcOrd="0" destOrd="0" presId="urn:microsoft.com/office/officeart/2005/8/layout/chevron2"/>
    <dgm:cxn modelId="{8E0B0765-B558-4DEF-9670-EC1DAF3185C8}" type="presParOf" srcId="{F3A73B6B-5884-4C09-AE8A-7F9349CB425C}" destId="{29220188-B734-46AF-8827-17755DE9230E}" srcOrd="1" destOrd="0" presId="urn:microsoft.com/office/officeart/2005/8/layout/chevron2"/>
    <dgm:cxn modelId="{950E40F0-50EA-46E3-ACC8-FBA42F2B673A}" type="presParOf" srcId="{5AC53341-6C38-4397-BF4F-2AA2B1F10485}" destId="{3822D8B2-3E2E-4653-BE93-394573456D98}" srcOrd="15" destOrd="0" presId="urn:microsoft.com/office/officeart/2005/8/layout/chevron2"/>
    <dgm:cxn modelId="{9C916977-31B7-4F23-AF83-602FE9F04B41}" type="presParOf" srcId="{5AC53341-6C38-4397-BF4F-2AA2B1F10485}" destId="{E3567308-098E-4EA7-8DEC-C3562113AB23}" srcOrd="16" destOrd="0" presId="urn:microsoft.com/office/officeart/2005/8/layout/chevron2"/>
    <dgm:cxn modelId="{03C248CC-419B-47CC-880B-291DC78EA1AA}" type="presParOf" srcId="{E3567308-098E-4EA7-8DEC-C3562113AB23}" destId="{558BD159-6F11-4F34-9361-CA0A54F54C28}" srcOrd="0" destOrd="0" presId="urn:microsoft.com/office/officeart/2005/8/layout/chevron2"/>
    <dgm:cxn modelId="{610F5676-3BDD-4740-89CB-B927B6816382}" type="presParOf" srcId="{E3567308-098E-4EA7-8DEC-C3562113AB23}" destId="{5B288BC7-6F5D-4DF3-9048-5065DAA7EA19}" srcOrd="1" destOrd="0" presId="urn:microsoft.com/office/officeart/2005/8/layout/chevron2"/>
    <dgm:cxn modelId="{CB79E154-2DEC-4ECC-861D-32B40E73D042}" type="presParOf" srcId="{5AC53341-6C38-4397-BF4F-2AA2B1F10485}" destId="{FE9A1A9A-4F9E-4949-8B1E-2CC5D68B98D6}" srcOrd="17" destOrd="0" presId="urn:microsoft.com/office/officeart/2005/8/layout/chevron2"/>
    <dgm:cxn modelId="{08025193-63C5-4CF4-B356-102058959F38}" type="presParOf" srcId="{5AC53341-6C38-4397-BF4F-2AA2B1F10485}" destId="{AFCF642B-DF8C-4CA4-9D72-03A604C70D72}" srcOrd="18" destOrd="0" presId="urn:microsoft.com/office/officeart/2005/8/layout/chevron2"/>
    <dgm:cxn modelId="{3A52CE3E-9413-498C-8673-A3D52B365196}" type="presParOf" srcId="{AFCF642B-DF8C-4CA4-9D72-03A604C70D72}" destId="{5DF330A1-F59B-4FC3-807B-5C86BD4E3AF3}" srcOrd="0" destOrd="0" presId="urn:microsoft.com/office/officeart/2005/8/layout/chevron2"/>
    <dgm:cxn modelId="{3358B337-8EBF-4543-A954-501BAB83F2CB}" type="presParOf" srcId="{AFCF642B-DF8C-4CA4-9D72-03A604C70D72}" destId="{61AFE71D-E921-4B1A-A284-27A22690A461}" srcOrd="1" destOrd="0" presId="urn:microsoft.com/office/officeart/2005/8/layout/chevron2"/>
    <dgm:cxn modelId="{6BCFD1BF-6DC6-42FA-B726-235A99DA6A5D}" type="presParOf" srcId="{5AC53341-6C38-4397-BF4F-2AA2B1F10485}" destId="{51DDDB6F-79A8-4907-902C-7C385363A6A5}" srcOrd="19" destOrd="0" presId="urn:microsoft.com/office/officeart/2005/8/layout/chevron2"/>
    <dgm:cxn modelId="{1ECDA3AE-D0F1-4087-818B-E890DB9F83E5}" type="presParOf" srcId="{5AC53341-6C38-4397-BF4F-2AA2B1F10485}" destId="{2324429D-CA2E-4A70-8C88-6A46C8DCB47F}" srcOrd="20" destOrd="0" presId="urn:microsoft.com/office/officeart/2005/8/layout/chevron2"/>
    <dgm:cxn modelId="{1A17E11A-DF4B-4704-A408-A874C9823F31}" type="presParOf" srcId="{2324429D-CA2E-4A70-8C88-6A46C8DCB47F}" destId="{49A7B884-EE28-47C9-98B1-DD9B209DCFC0}" srcOrd="0" destOrd="0" presId="urn:microsoft.com/office/officeart/2005/8/layout/chevron2"/>
    <dgm:cxn modelId="{D1CBF34F-F469-4085-B021-9C727F35DE5E}" type="presParOf" srcId="{2324429D-CA2E-4A70-8C88-6A46C8DCB47F}" destId="{FF2B97BA-9959-4544-8FFB-08291A1968A8}" srcOrd="1" destOrd="0" presId="urn:microsoft.com/office/officeart/2005/8/layout/chevron2"/>
    <dgm:cxn modelId="{9064B550-1524-4173-88B4-85FFBFEFE625}" type="presParOf" srcId="{5AC53341-6C38-4397-BF4F-2AA2B1F10485}" destId="{37CBF57A-C48F-4280-BA42-995AE7392F76}" srcOrd="21" destOrd="0" presId="urn:microsoft.com/office/officeart/2005/8/layout/chevron2"/>
    <dgm:cxn modelId="{1CDA4EF1-1776-4DA7-96EA-C198FFC0A14E}" type="presParOf" srcId="{5AC53341-6C38-4397-BF4F-2AA2B1F10485}" destId="{9D95185D-0508-4E06-9363-FC7A1C3C1DBF}" srcOrd="22" destOrd="0" presId="urn:microsoft.com/office/officeart/2005/8/layout/chevron2"/>
    <dgm:cxn modelId="{F5158BC4-4780-425B-8972-571278DC621B}" type="presParOf" srcId="{9D95185D-0508-4E06-9363-FC7A1C3C1DBF}" destId="{857ECA48-0E53-42D5-A1F2-B7357696E1B7}" srcOrd="0" destOrd="0" presId="urn:microsoft.com/office/officeart/2005/8/layout/chevron2"/>
    <dgm:cxn modelId="{009D4245-085C-4891-A6E5-B8DE2CF90379}" type="presParOf" srcId="{9D95185D-0508-4E06-9363-FC7A1C3C1DBF}" destId="{C1FA945E-9684-4271-968D-978D4EFA6790}"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08941B-8A98-4669-8C11-E3053A1B908E}" type="doc">
      <dgm:prSet loTypeId="urn:microsoft.com/office/officeart/2005/8/layout/target2" loCatId="relationship" qsTypeId="urn:microsoft.com/office/officeart/2005/8/quickstyle/simple1" qsCatId="simple" csTypeId="urn:microsoft.com/office/officeart/2005/8/colors/accent1_2" csCatId="accent1" phldr="1"/>
      <dgm:spPr/>
      <dgm:t>
        <a:bodyPr/>
        <a:lstStyle/>
        <a:p>
          <a:endParaRPr lang="pt-BR"/>
        </a:p>
      </dgm:t>
    </dgm:pt>
    <dgm:pt modelId="{9DF4B55E-66EA-4086-B035-A4CBA9EA883F}">
      <dgm:prSet phldrT="[Texto]">
        <dgm:style>
          <a:lnRef idx="1">
            <a:schemeClr val="accent6"/>
          </a:lnRef>
          <a:fillRef idx="2">
            <a:schemeClr val="accent6"/>
          </a:fillRef>
          <a:effectRef idx="1">
            <a:schemeClr val="accent6"/>
          </a:effectRef>
          <a:fontRef idx="minor">
            <a:schemeClr val="dk1"/>
          </a:fontRef>
        </dgm:style>
      </dgm:prSet>
      <dgm:spPr/>
      <dgm:t>
        <a:bodyPr/>
        <a:lstStyle/>
        <a:p>
          <a:r>
            <a:rPr lang="pt-BR" dirty="0" smtClean="0"/>
            <a:t>ZONA FORMAL</a:t>
          </a:r>
          <a:endParaRPr lang="pt-BR" dirty="0"/>
        </a:p>
      </dgm:t>
    </dgm:pt>
    <dgm:pt modelId="{DD4703C1-5603-4052-ADD4-B3BB1A5A026E}" type="parTrans" cxnId="{2D963F8D-E781-4291-A2E3-5DE40FCB1290}">
      <dgm:prSet/>
      <dgm:spPr/>
      <dgm:t>
        <a:bodyPr/>
        <a:lstStyle/>
        <a:p>
          <a:endParaRPr lang="pt-BR"/>
        </a:p>
      </dgm:t>
    </dgm:pt>
    <dgm:pt modelId="{A1D8DF71-4FBA-45CB-95BD-BF865DB68F2D}" type="sibTrans" cxnId="{2D963F8D-E781-4291-A2E3-5DE40FCB1290}">
      <dgm:prSet/>
      <dgm:spPr/>
      <dgm:t>
        <a:bodyPr/>
        <a:lstStyle/>
        <a:p>
          <a:endParaRPr lang="pt-BR"/>
        </a:p>
      </dgm:t>
    </dgm:pt>
    <dgm:pt modelId="{91DF8099-F2EC-4384-AFBC-49B7C115DF2B}">
      <dgm:prSet phldrT="[Texto]">
        <dgm:style>
          <a:lnRef idx="1">
            <a:schemeClr val="accent3"/>
          </a:lnRef>
          <a:fillRef idx="2">
            <a:schemeClr val="accent3"/>
          </a:fillRef>
          <a:effectRef idx="1">
            <a:schemeClr val="accent3"/>
          </a:effectRef>
          <a:fontRef idx="minor">
            <a:schemeClr val="dk1"/>
          </a:fontRef>
        </dgm:style>
      </dgm:prSet>
      <dgm:spPr/>
      <dgm:t>
        <a:bodyPr/>
        <a:lstStyle/>
        <a:p>
          <a:r>
            <a:rPr lang="pt-BR" dirty="0" smtClean="0"/>
            <a:t>Recepção</a:t>
          </a:r>
        </a:p>
        <a:p>
          <a:r>
            <a:rPr lang="pt-BR" dirty="0" smtClean="0"/>
            <a:t>Entrada</a:t>
          </a:r>
          <a:endParaRPr lang="pt-BR" dirty="0"/>
        </a:p>
      </dgm:t>
    </dgm:pt>
    <dgm:pt modelId="{7D45D283-38A6-4453-8684-A0C7E0708CAF}" type="parTrans" cxnId="{37646622-C55B-41E2-AB16-1227E0B09A89}">
      <dgm:prSet/>
      <dgm:spPr/>
      <dgm:t>
        <a:bodyPr/>
        <a:lstStyle/>
        <a:p>
          <a:endParaRPr lang="pt-BR"/>
        </a:p>
      </dgm:t>
    </dgm:pt>
    <dgm:pt modelId="{1FD30589-02C7-4E76-A7F6-45D12D60663B}" type="sibTrans" cxnId="{37646622-C55B-41E2-AB16-1227E0B09A89}">
      <dgm:prSet/>
      <dgm:spPr/>
      <dgm:t>
        <a:bodyPr/>
        <a:lstStyle/>
        <a:p>
          <a:endParaRPr lang="pt-BR"/>
        </a:p>
      </dgm:t>
    </dgm:pt>
    <dgm:pt modelId="{245DF35D-DACE-40AB-8CED-24C2F56AB56F}">
      <dgm:prSet phldrT="[Texto]">
        <dgm:style>
          <a:lnRef idx="1">
            <a:schemeClr val="accent2"/>
          </a:lnRef>
          <a:fillRef idx="2">
            <a:schemeClr val="accent2"/>
          </a:fillRef>
          <a:effectRef idx="1">
            <a:schemeClr val="accent2"/>
          </a:effectRef>
          <a:fontRef idx="minor">
            <a:schemeClr val="dk1"/>
          </a:fontRef>
        </dgm:style>
      </dgm:prSet>
      <dgm:spPr/>
      <dgm:t>
        <a:bodyPr/>
        <a:lstStyle/>
        <a:p>
          <a:r>
            <a:rPr lang="pt-BR" dirty="0" smtClean="0"/>
            <a:t>Estudos</a:t>
          </a:r>
          <a:endParaRPr lang="pt-BR" dirty="0"/>
        </a:p>
      </dgm:t>
    </dgm:pt>
    <dgm:pt modelId="{08AFF37F-D37F-4962-B7E7-C3B5E0CE42F0}" type="parTrans" cxnId="{48412827-53D6-4EE3-B92D-FCBF6AA32549}">
      <dgm:prSet/>
      <dgm:spPr/>
      <dgm:t>
        <a:bodyPr/>
        <a:lstStyle/>
        <a:p>
          <a:endParaRPr lang="pt-BR"/>
        </a:p>
      </dgm:t>
    </dgm:pt>
    <dgm:pt modelId="{395C61F2-488C-4E8D-BC03-76BF47248FE1}" type="sibTrans" cxnId="{48412827-53D6-4EE3-B92D-FCBF6AA32549}">
      <dgm:prSet/>
      <dgm:spPr/>
      <dgm:t>
        <a:bodyPr/>
        <a:lstStyle/>
        <a:p>
          <a:endParaRPr lang="pt-BR"/>
        </a:p>
      </dgm:t>
    </dgm:pt>
    <dgm:pt modelId="{9BC60B6C-ABEE-4009-8A2C-DEF44BF5EEC1}">
      <dgm:prSet phldrT="[Texto]" phldr="1"/>
      <dgm:spPr>
        <a:noFill/>
        <a:ln>
          <a:noFill/>
        </a:ln>
      </dgm:spPr>
      <dgm:t>
        <a:bodyPr/>
        <a:lstStyle/>
        <a:p>
          <a:endParaRPr lang="pt-BR" dirty="0"/>
        </a:p>
      </dgm:t>
    </dgm:pt>
    <dgm:pt modelId="{7401CC34-29CE-4E4D-B54C-85CBC595DD40}" type="sibTrans" cxnId="{3E059D9B-E06F-4C26-8C3C-585B58847919}">
      <dgm:prSet/>
      <dgm:spPr/>
      <dgm:t>
        <a:bodyPr/>
        <a:lstStyle/>
        <a:p>
          <a:endParaRPr lang="pt-BR"/>
        </a:p>
      </dgm:t>
    </dgm:pt>
    <dgm:pt modelId="{CAC26DE8-1505-4DBE-B767-01B53B4A41D8}" type="parTrans" cxnId="{3E059D9B-E06F-4C26-8C3C-585B58847919}">
      <dgm:prSet/>
      <dgm:spPr/>
      <dgm:t>
        <a:bodyPr/>
        <a:lstStyle/>
        <a:p>
          <a:endParaRPr lang="pt-BR"/>
        </a:p>
      </dgm:t>
    </dgm:pt>
    <dgm:pt modelId="{5EB33CDE-1A9D-478E-B0CC-B4F9BAC95700}">
      <dgm:prSet phldrT="[Texto]">
        <dgm:style>
          <a:lnRef idx="1">
            <a:schemeClr val="dk1"/>
          </a:lnRef>
          <a:fillRef idx="2">
            <a:schemeClr val="dk1"/>
          </a:fillRef>
          <a:effectRef idx="1">
            <a:schemeClr val="dk1"/>
          </a:effectRef>
          <a:fontRef idx="minor">
            <a:schemeClr val="dk1"/>
          </a:fontRef>
        </dgm:style>
      </dgm:prSet>
      <dgm:spPr/>
      <dgm:t>
        <a:bodyPr/>
        <a:lstStyle/>
        <a:p>
          <a:pPr algn="l"/>
          <a:r>
            <a:rPr lang="pt-BR" dirty="0" smtClean="0"/>
            <a:t>Empréstimo, devolução;</a:t>
          </a:r>
        </a:p>
        <a:p>
          <a:pPr algn="l"/>
          <a:r>
            <a:rPr lang="pt-BR" dirty="0" smtClean="0"/>
            <a:t>Controle de entrada e saída;</a:t>
          </a:r>
        </a:p>
        <a:p>
          <a:pPr algn="l"/>
          <a:r>
            <a:rPr lang="pt-BR" dirty="0" smtClean="0"/>
            <a:t>Fichário;</a:t>
          </a:r>
        </a:p>
        <a:p>
          <a:pPr algn="l"/>
          <a:r>
            <a:rPr lang="pt-BR" dirty="0" smtClean="0"/>
            <a:t>Armazenamento de Material.</a:t>
          </a:r>
        </a:p>
        <a:p>
          <a:pPr algn="l"/>
          <a:endParaRPr lang="pt-BR" dirty="0" smtClean="0"/>
        </a:p>
        <a:p>
          <a:pPr algn="l"/>
          <a:endParaRPr lang="pt-BR" dirty="0" smtClean="0"/>
        </a:p>
        <a:p>
          <a:pPr algn="l"/>
          <a:endParaRPr lang="pt-BR" dirty="0" smtClean="0"/>
        </a:p>
        <a:p>
          <a:pPr algn="l"/>
          <a:r>
            <a:rPr lang="pt-BR" dirty="0" smtClean="0"/>
            <a:t>Mesas de estudo;</a:t>
          </a:r>
        </a:p>
        <a:p>
          <a:pPr algn="l"/>
          <a:r>
            <a:rPr lang="pt-BR" dirty="0" smtClean="0"/>
            <a:t>Estantes;</a:t>
          </a:r>
        </a:p>
        <a:p>
          <a:pPr algn="l"/>
          <a:r>
            <a:rPr lang="pt-BR" dirty="0" smtClean="0"/>
            <a:t>Expositores: aquisições recentes, destaques culturais;</a:t>
          </a:r>
        </a:p>
        <a:p>
          <a:pPr algn="l"/>
          <a:r>
            <a:rPr lang="pt-BR" dirty="0" smtClean="0"/>
            <a:t>Periódicos;</a:t>
          </a:r>
          <a:endParaRPr lang="pt-BR" dirty="0"/>
        </a:p>
      </dgm:t>
    </dgm:pt>
    <dgm:pt modelId="{6BCBFB4B-CC0E-4A1F-97D3-9D2538001E73}" type="parTrans" cxnId="{D845A025-B7C7-45F8-9E69-97F52E87EA03}">
      <dgm:prSet/>
      <dgm:spPr/>
      <dgm:t>
        <a:bodyPr/>
        <a:lstStyle/>
        <a:p>
          <a:endParaRPr lang="pt-BR"/>
        </a:p>
      </dgm:t>
    </dgm:pt>
    <dgm:pt modelId="{4844DF6D-55E0-450D-8426-0011061EE44E}" type="sibTrans" cxnId="{D845A025-B7C7-45F8-9E69-97F52E87EA03}">
      <dgm:prSet/>
      <dgm:spPr/>
      <dgm:t>
        <a:bodyPr/>
        <a:lstStyle/>
        <a:p>
          <a:endParaRPr lang="pt-BR"/>
        </a:p>
      </dgm:t>
    </dgm:pt>
    <dgm:pt modelId="{295BA95B-C767-4DCE-A4EC-9D99B7AC8DFA}" type="pres">
      <dgm:prSet presAssocID="{EE08941B-8A98-4669-8C11-E3053A1B908E}" presName="Name0" presStyleCnt="0">
        <dgm:presLayoutVars>
          <dgm:chMax val="3"/>
          <dgm:chPref val="1"/>
          <dgm:dir/>
          <dgm:animLvl val="lvl"/>
          <dgm:resizeHandles/>
        </dgm:presLayoutVars>
      </dgm:prSet>
      <dgm:spPr/>
      <dgm:t>
        <a:bodyPr/>
        <a:lstStyle/>
        <a:p>
          <a:endParaRPr lang="pt-BR"/>
        </a:p>
      </dgm:t>
    </dgm:pt>
    <dgm:pt modelId="{FE04F930-85C3-47FF-B976-7CF6417BA3CA}" type="pres">
      <dgm:prSet presAssocID="{EE08941B-8A98-4669-8C11-E3053A1B908E}" presName="outerBox" presStyleCnt="0"/>
      <dgm:spPr/>
    </dgm:pt>
    <dgm:pt modelId="{6D5033A9-50E9-48E6-A081-4387B98883E8}" type="pres">
      <dgm:prSet presAssocID="{EE08941B-8A98-4669-8C11-E3053A1B908E}" presName="outerBoxParent" presStyleLbl="node1" presStyleIdx="0" presStyleCnt="1"/>
      <dgm:spPr/>
      <dgm:t>
        <a:bodyPr/>
        <a:lstStyle/>
        <a:p>
          <a:endParaRPr lang="pt-BR"/>
        </a:p>
      </dgm:t>
    </dgm:pt>
    <dgm:pt modelId="{BF0F8DD6-03AE-44C6-A23A-DF397EFE06F5}" type="pres">
      <dgm:prSet presAssocID="{EE08941B-8A98-4669-8C11-E3053A1B908E}" presName="outerBoxChildren" presStyleCnt="0"/>
      <dgm:spPr/>
    </dgm:pt>
    <dgm:pt modelId="{AA15A4A9-A30D-41A0-A24D-8E658EA6F34E}" type="pres">
      <dgm:prSet presAssocID="{9DF4B55E-66EA-4086-B035-A4CBA9EA883F}" presName="oChild" presStyleLbl="fgAcc1" presStyleIdx="0" presStyleCnt="4" custScaleY="81275" custLinFactX="89076" custLinFactNeighborX="100000" custLinFactNeighborY="-38154">
        <dgm:presLayoutVars>
          <dgm:bulletEnabled val="1"/>
        </dgm:presLayoutVars>
      </dgm:prSet>
      <dgm:spPr/>
      <dgm:t>
        <a:bodyPr/>
        <a:lstStyle/>
        <a:p>
          <a:endParaRPr lang="pt-BR"/>
        </a:p>
      </dgm:t>
    </dgm:pt>
    <dgm:pt modelId="{5F7E4887-DC19-497E-9098-732F7881445F}" type="pres">
      <dgm:prSet presAssocID="{A1D8DF71-4FBA-45CB-95BD-BF865DB68F2D}" presName="outerSibTrans" presStyleCnt="0"/>
      <dgm:spPr/>
    </dgm:pt>
    <dgm:pt modelId="{1B64AB5D-1A03-4BFE-8FAB-B79F7E6E5C80}" type="pres">
      <dgm:prSet presAssocID="{5EB33CDE-1A9D-478E-B0CC-B4F9BAC95700}" presName="oChild" presStyleLbl="fgAcc1" presStyleIdx="1" presStyleCnt="4" custScaleX="374202" custScaleY="222222" custLinFactX="202946" custLinFactNeighborX="300000" custLinFactNeighborY="-38154">
        <dgm:presLayoutVars>
          <dgm:bulletEnabled val="1"/>
        </dgm:presLayoutVars>
      </dgm:prSet>
      <dgm:spPr/>
      <dgm:t>
        <a:bodyPr/>
        <a:lstStyle/>
        <a:p>
          <a:endParaRPr lang="pt-BR"/>
        </a:p>
      </dgm:t>
    </dgm:pt>
    <dgm:pt modelId="{F5FD873D-7A54-4667-BEA3-D205CAFA7670}" type="pres">
      <dgm:prSet presAssocID="{4844DF6D-55E0-450D-8426-0011061EE44E}" presName="outerSibTrans" presStyleCnt="0"/>
      <dgm:spPr/>
    </dgm:pt>
    <dgm:pt modelId="{577040D9-565F-476C-8347-EF78BD8518E1}" type="pres">
      <dgm:prSet presAssocID="{91DF8099-F2EC-4384-AFBC-49B7C115DF2B}" presName="oChild" presStyleLbl="fgAcc1" presStyleIdx="2" presStyleCnt="4" custLinFactX="-271954" custLinFactNeighborX="-300000" custLinFactNeighborY="-91877">
        <dgm:presLayoutVars>
          <dgm:bulletEnabled val="1"/>
        </dgm:presLayoutVars>
      </dgm:prSet>
      <dgm:spPr/>
      <dgm:t>
        <a:bodyPr/>
        <a:lstStyle/>
        <a:p>
          <a:endParaRPr lang="pt-BR"/>
        </a:p>
      </dgm:t>
    </dgm:pt>
    <dgm:pt modelId="{63B1491D-4581-47AA-BB13-7A3F188A7201}" type="pres">
      <dgm:prSet presAssocID="{1FD30589-02C7-4E76-A7F6-45D12D60663B}" presName="outerSibTrans" presStyleCnt="0"/>
      <dgm:spPr/>
    </dgm:pt>
    <dgm:pt modelId="{61AC0DDA-EC4F-4E2F-BE33-6425ADEA90DE}" type="pres">
      <dgm:prSet presAssocID="{245DF35D-DACE-40AB-8CED-24C2F56AB56F}" presName="oChild" presStyleLbl="fgAcc1" presStyleIdx="3" presStyleCnt="4" custLinFactX="-371954" custLinFactNeighborX="-400000" custLinFactNeighborY="14835">
        <dgm:presLayoutVars>
          <dgm:bulletEnabled val="1"/>
        </dgm:presLayoutVars>
      </dgm:prSet>
      <dgm:spPr/>
      <dgm:t>
        <a:bodyPr/>
        <a:lstStyle/>
        <a:p>
          <a:endParaRPr lang="pt-BR"/>
        </a:p>
      </dgm:t>
    </dgm:pt>
  </dgm:ptLst>
  <dgm:cxnLst>
    <dgm:cxn modelId="{D845A025-B7C7-45F8-9E69-97F52E87EA03}" srcId="{9BC60B6C-ABEE-4009-8A2C-DEF44BF5EEC1}" destId="{5EB33CDE-1A9D-478E-B0CC-B4F9BAC95700}" srcOrd="1" destOrd="0" parTransId="{6BCBFB4B-CC0E-4A1F-97D3-9D2538001E73}" sibTransId="{4844DF6D-55E0-450D-8426-0011061EE44E}"/>
    <dgm:cxn modelId="{609AD43F-78CC-4CC0-B7C4-6A8772E4B2F4}" type="presOf" srcId="{245DF35D-DACE-40AB-8CED-24C2F56AB56F}" destId="{61AC0DDA-EC4F-4E2F-BE33-6425ADEA90DE}" srcOrd="0" destOrd="0" presId="urn:microsoft.com/office/officeart/2005/8/layout/target2"/>
    <dgm:cxn modelId="{2533C3C6-4D91-4EA8-838D-6F1D7CBC5E97}" type="presOf" srcId="{5EB33CDE-1A9D-478E-B0CC-B4F9BAC95700}" destId="{1B64AB5D-1A03-4BFE-8FAB-B79F7E6E5C80}" srcOrd="0" destOrd="0" presId="urn:microsoft.com/office/officeart/2005/8/layout/target2"/>
    <dgm:cxn modelId="{37646622-C55B-41E2-AB16-1227E0B09A89}" srcId="{9BC60B6C-ABEE-4009-8A2C-DEF44BF5EEC1}" destId="{91DF8099-F2EC-4384-AFBC-49B7C115DF2B}" srcOrd="2" destOrd="0" parTransId="{7D45D283-38A6-4453-8684-A0C7E0708CAF}" sibTransId="{1FD30589-02C7-4E76-A7F6-45D12D60663B}"/>
    <dgm:cxn modelId="{4F9D9FF5-7A8E-4E72-8123-9BD2CD7AEC02}" type="presOf" srcId="{91DF8099-F2EC-4384-AFBC-49B7C115DF2B}" destId="{577040D9-565F-476C-8347-EF78BD8518E1}" srcOrd="0" destOrd="0" presId="urn:microsoft.com/office/officeart/2005/8/layout/target2"/>
    <dgm:cxn modelId="{91F18E0F-F41E-47CA-86B3-6FDEE353A876}" type="presOf" srcId="{9BC60B6C-ABEE-4009-8A2C-DEF44BF5EEC1}" destId="{6D5033A9-50E9-48E6-A081-4387B98883E8}" srcOrd="0" destOrd="0" presId="urn:microsoft.com/office/officeart/2005/8/layout/target2"/>
    <dgm:cxn modelId="{48412827-53D6-4EE3-B92D-FCBF6AA32549}" srcId="{9BC60B6C-ABEE-4009-8A2C-DEF44BF5EEC1}" destId="{245DF35D-DACE-40AB-8CED-24C2F56AB56F}" srcOrd="3" destOrd="0" parTransId="{08AFF37F-D37F-4962-B7E7-C3B5E0CE42F0}" sibTransId="{395C61F2-488C-4E8D-BC03-76BF47248FE1}"/>
    <dgm:cxn modelId="{2D963F8D-E781-4291-A2E3-5DE40FCB1290}" srcId="{9BC60B6C-ABEE-4009-8A2C-DEF44BF5EEC1}" destId="{9DF4B55E-66EA-4086-B035-A4CBA9EA883F}" srcOrd="0" destOrd="0" parTransId="{DD4703C1-5603-4052-ADD4-B3BB1A5A026E}" sibTransId="{A1D8DF71-4FBA-45CB-95BD-BF865DB68F2D}"/>
    <dgm:cxn modelId="{C8592CDC-CD2D-47A5-AB82-EF6F253D8C4D}" type="presOf" srcId="{EE08941B-8A98-4669-8C11-E3053A1B908E}" destId="{295BA95B-C767-4DCE-A4EC-9D99B7AC8DFA}" srcOrd="0" destOrd="0" presId="urn:microsoft.com/office/officeart/2005/8/layout/target2"/>
    <dgm:cxn modelId="{6B34680A-651A-4754-8A89-648ECC66FA61}" type="presOf" srcId="{9DF4B55E-66EA-4086-B035-A4CBA9EA883F}" destId="{AA15A4A9-A30D-41A0-A24D-8E658EA6F34E}" srcOrd="0" destOrd="0" presId="urn:microsoft.com/office/officeart/2005/8/layout/target2"/>
    <dgm:cxn modelId="{3E059D9B-E06F-4C26-8C3C-585B58847919}" srcId="{EE08941B-8A98-4669-8C11-E3053A1B908E}" destId="{9BC60B6C-ABEE-4009-8A2C-DEF44BF5EEC1}" srcOrd="0" destOrd="0" parTransId="{CAC26DE8-1505-4DBE-B767-01B53B4A41D8}" sibTransId="{7401CC34-29CE-4E4D-B54C-85CBC595DD40}"/>
    <dgm:cxn modelId="{9F33980C-CC0F-4DEE-9784-BC37BAF2FA2D}" type="presParOf" srcId="{295BA95B-C767-4DCE-A4EC-9D99B7AC8DFA}" destId="{FE04F930-85C3-47FF-B976-7CF6417BA3CA}" srcOrd="0" destOrd="0" presId="urn:microsoft.com/office/officeart/2005/8/layout/target2"/>
    <dgm:cxn modelId="{FFD8A7A1-1D44-455E-A781-EABF4D47EBDA}" type="presParOf" srcId="{FE04F930-85C3-47FF-B976-7CF6417BA3CA}" destId="{6D5033A9-50E9-48E6-A081-4387B98883E8}" srcOrd="0" destOrd="0" presId="urn:microsoft.com/office/officeart/2005/8/layout/target2"/>
    <dgm:cxn modelId="{B1AD7F14-DD25-42BD-860D-162CD9DFC91B}" type="presParOf" srcId="{FE04F930-85C3-47FF-B976-7CF6417BA3CA}" destId="{BF0F8DD6-03AE-44C6-A23A-DF397EFE06F5}" srcOrd="1" destOrd="0" presId="urn:microsoft.com/office/officeart/2005/8/layout/target2"/>
    <dgm:cxn modelId="{B4FE7749-D578-4179-B74B-C6424BDC2818}" type="presParOf" srcId="{BF0F8DD6-03AE-44C6-A23A-DF397EFE06F5}" destId="{AA15A4A9-A30D-41A0-A24D-8E658EA6F34E}" srcOrd="0" destOrd="0" presId="urn:microsoft.com/office/officeart/2005/8/layout/target2"/>
    <dgm:cxn modelId="{A773AFDF-8414-4D7A-99C9-F716F5653691}" type="presParOf" srcId="{BF0F8DD6-03AE-44C6-A23A-DF397EFE06F5}" destId="{5F7E4887-DC19-497E-9098-732F7881445F}" srcOrd="1" destOrd="0" presId="urn:microsoft.com/office/officeart/2005/8/layout/target2"/>
    <dgm:cxn modelId="{7B87AA74-83C0-451D-BD05-0B90D3A1DD01}" type="presParOf" srcId="{BF0F8DD6-03AE-44C6-A23A-DF397EFE06F5}" destId="{1B64AB5D-1A03-4BFE-8FAB-B79F7E6E5C80}" srcOrd="2" destOrd="0" presId="urn:microsoft.com/office/officeart/2005/8/layout/target2"/>
    <dgm:cxn modelId="{AD9EC39B-32FD-4F06-8BDF-4BC08313D8EC}" type="presParOf" srcId="{BF0F8DD6-03AE-44C6-A23A-DF397EFE06F5}" destId="{F5FD873D-7A54-4667-BEA3-D205CAFA7670}" srcOrd="3" destOrd="0" presId="urn:microsoft.com/office/officeart/2005/8/layout/target2"/>
    <dgm:cxn modelId="{0D548B9B-0B12-4424-A314-C595B6633C48}" type="presParOf" srcId="{BF0F8DD6-03AE-44C6-A23A-DF397EFE06F5}" destId="{577040D9-565F-476C-8347-EF78BD8518E1}" srcOrd="4" destOrd="0" presId="urn:microsoft.com/office/officeart/2005/8/layout/target2"/>
    <dgm:cxn modelId="{6DD2B605-057C-410D-9323-36C798D09D7E}" type="presParOf" srcId="{BF0F8DD6-03AE-44C6-A23A-DF397EFE06F5}" destId="{63B1491D-4581-47AA-BB13-7A3F188A7201}" srcOrd="5" destOrd="0" presId="urn:microsoft.com/office/officeart/2005/8/layout/target2"/>
    <dgm:cxn modelId="{817B440D-4B51-496F-831D-97FDC6B282B0}" type="presParOf" srcId="{BF0F8DD6-03AE-44C6-A23A-DF397EFE06F5}" destId="{61AC0DDA-EC4F-4E2F-BE33-6425ADEA90DE}" srcOrd="6" destOrd="0" presId="urn:microsoft.com/office/officeart/2005/8/layout/targe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E08941B-8A98-4669-8C11-E3053A1B908E}" type="doc">
      <dgm:prSet loTypeId="urn:microsoft.com/office/officeart/2005/8/layout/target2" loCatId="relationship" qsTypeId="urn:microsoft.com/office/officeart/2005/8/quickstyle/simple1" qsCatId="simple" csTypeId="urn:microsoft.com/office/officeart/2005/8/colors/accent1_2" csCatId="accent1" phldr="1"/>
      <dgm:spPr/>
      <dgm:t>
        <a:bodyPr/>
        <a:lstStyle/>
        <a:p>
          <a:endParaRPr lang="pt-BR"/>
        </a:p>
      </dgm:t>
    </dgm:pt>
    <dgm:pt modelId="{9DF4B55E-66EA-4086-B035-A4CBA9EA883F}">
      <dgm:prSet phldrT="[Texto]" custT="1">
        <dgm:style>
          <a:lnRef idx="1">
            <a:schemeClr val="accent6"/>
          </a:lnRef>
          <a:fillRef idx="2">
            <a:schemeClr val="accent6"/>
          </a:fillRef>
          <a:effectRef idx="1">
            <a:schemeClr val="accent6"/>
          </a:effectRef>
          <a:fontRef idx="minor">
            <a:schemeClr val="dk1"/>
          </a:fontRef>
        </dgm:style>
      </dgm:prSet>
      <dgm:spPr/>
      <dgm:t>
        <a:bodyPr/>
        <a:lstStyle/>
        <a:p>
          <a:pPr algn="ctr"/>
          <a:r>
            <a:rPr lang="pt-BR" sz="2000" dirty="0" smtClean="0"/>
            <a:t>ZONA INFORMAL</a:t>
          </a:r>
          <a:endParaRPr lang="pt-BR" sz="2000" dirty="0"/>
        </a:p>
      </dgm:t>
    </dgm:pt>
    <dgm:pt modelId="{DD4703C1-5603-4052-ADD4-B3BB1A5A026E}" type="parTrans" cxnId="{2D963F8D-E781-4291-A2E3-5DE40FCB1290}">
      <dgm:prSet/>
      <dgm:spPr/>
      <dgm:t>
        <a:bodyPr/>
        <a:lstStyle/>
        <a:p>
          <a:pPr algn="l"/>
          <a:endParaRPr lang="pt-BR" sz="2400"/>
        </a:p>
      </dgm:t>
    </dgm:pt>
    <dgm:pt modelId="{A1D8DF71-4FBA-45CB-95BD-BF865DB68F2D}" type="sibTrans" cxnId="{2D963F8D-E781-4291-A2E3-5DE40FCB1290}">
      <dgm:prSet/>
      <dgm:spPr/>
      <dgm:t>
        <a:bodyPr/>
        <a:lstStyle/>
        <a:p>
          <a:pPr algn="l"/>
          <a:endParaRPr lang="pt-BR" sz="2400"/>
        </a:p>
      </dgm:t>
    </dgm:pt>
    <dgm:pt modelId="{9BC60B6C-ABEE-4009-8A2C-DEF44BF5EEC1}">
      <dgm:prSet phldrT="[Texto]" phldr="1" custT="1"/>
      <dgm:spPr>
        <a:noFill/>
        <a:ln>
          <a:noFill/>
        </a:ln>
      </dgm:spPr>
      <dgm:t>
        <a:bodyPr/>
        <a:lstStyle/>
        <a:p>
          <a:pPr algn="l"/>
          <a:endParaRPr lang="pt-BR" sz="2400" dirty="0"/>
        </a:p>
      </dgm:t>
    </dgm:pt>
    <dgm:pt modelId="{7401CC34-29CE-4E4D-B54C-85CBC595DD40}" type="sibTrans" cxnId="{3E059D9B-E06F-4C26-8C3C-585B58847919}">
      <dgm:prSet/>
      <dgm:spPr/>
      <dgm:t>
        <a:bodyPr/>
        <a:lstStyle/>
        <a:p>
          <a:pPr algn="l"/>
          <a:endParaRPr lang="pt-BR" sz="2400"/>
        </a:p>
      </dgm:t>
    </dgm:pt>
    <dgm:pt modelId="{CAC26DE8-1505-4DBE-B767-01B53B4A41D8}" type="parTrans" cxnId="{3E059D9B-E06F-4C26-8C3C-585B58847919}">
      <dgm:prSet/>
      <dgm:spPr/>
      <dgm:t>
        <a:bodyPr/>
        <a:lstStyle/>
        <a:p>
          <a:pPr algn="l"/>
          <a:endParaRPr lang="pt-BR" sz="2400"/>
        </a:p>
      </dgm:t>
    </dgm:pt>
    <dgm:pt modelId="{5EB33CDE-1A9D-478E-B0CC-B4F9BAC95700}">
      <dgm:prSet phldrT="[Texto]" custT="1">
        <dgm:style>
          <a:lnRef idx="1">
            <a:schemeClr val="dk1"/>
          </a:lnRef>
          <a:fillRef idx="2">
            <a:schemeClr val="dk1"/>
          </a:fillRef>
          <a:effectRef idx="1">
            <a:schemeClr val="dk1"/>
          </a:effectRef>
          <a:fontRef idx="minor">
            <a:schemeClr val="dk1"/>
          </a:fontRef>
        </dgm:style>
      </dgm:prSet>
      <dgm:spPr/>
      <dgm:t>
        <a:bodyPr/>
        <a:lstStyle/>
        <a:p>
          <a:pPr algn="l"/>
          <a:r>
            <a:rPr lang="pt-BR" sz="2400" dirty="0" smtClean="0"/>
            <a:t>Espaço lúdico;</a:t>
          </a:r>
        </a:p>
        <a:p>
          <a:pPr algn="l"/>
          <a:r>
            <a:rPr lang="pt-BR" sz="2400" dirty="0" smtClean="0"/>
            <a:t>(Tapete emborrachado, espaço destinado para que a criança fique mais à vontade);</a:t>
          </a:r>
        </a:p>
        <a:p>
          <a:pPr algn="l"/>
          <a:r>
            <a:rPr lang="pt-BR" sz="2400" dirty="0" smtClean="0"/>
            <a:t>Mesa de (PVC)</a:t>
          </a:r>
        </a:p>
        <a:p>
          <a:pPr algn="l"/>
          <a:r>
            <a:rPr lang="pt-BR" sz="2400" dirty="0" smtClean="0"/>
            <a:t>Baú com fantoches;</a:t>
          </a:r>
        </a:p>
        <a:p>
          <a:pPr algn="l"/>
          <a:endParaRPr lang="pt-BR" sz="2400" dirty="0" smtClean="0"/>
        </a:p>
      </dgm:t>
    </dgm:pt>
    <dgm:pt modelId="{6BCBFB4B-CC0E-4A1F-97D3-9D2538001E73}" type="parTrans" cxnId="{D845A025-B7C7-45F8-9E69-97F52E87EA03}">
      <dgm:prSet/>
      <dgm:spPr/>
      <dgm:t>
        <a:bodyPr/>
        <a:lstStyle/>
        <a:p>
          <a:pPr algn="l"/>
          <a:endParaRPr lang="pt-BR" sz="2400"/>
        </a:p>
      </dgm:t>
    </dgm:pt>
    <dgm:pt modelId="{4844DF6D-55E0-450D-8426-0011061EE44E}" type="sibTrans" cxnId="{D845A025-B7C7-45F8-9E69-97F52E87EA03}">
      <dgm:prSet/>
      <dgm:spPr/>
      <dgm:t>
        <a:bodyPr/>
        <a:lstStyle/>
        <a:p>
          <a:pPr algn="l"/>
          <a:endParaRPr lang="pt-BR" sz="2400"/>
        </a:p>
      </dgm:t>
    </dgm:pt>
    <dgm:pt modelId="{295BA95B-C767-4DCE-A4EC-9D99B7AC8DFA}" type="pres">
      <dgm:prSet presAssocID="{EE08941B-8A98-4669-8C11-E3053A1B908E}" presName="Name0" presStyleCnt="0">
        <dgm:presLayoutVars>
          <dgm:chMax val="3"/>
          <dgm:chPref val="1"/>
          <dgm:dir/>
          <dgm:animLvl val="lvl"/>
          <dgm:resizeHandles/>
        </dgm:presLayoutVars>
      </dgm:prSet>
      <dgm:spPr/>
      <dgm:t>
        <a:bodyPr/>
        <a:lstStyle/>
        <a:p>
          <a:endParaRPr lang="pt-BR"/>
        </a:p>
      </dgm:t>
    </dgm:pt>
    <dgm:pt modelId="{FE04F930-85C3-47FF-B976-7CF6417BA3CA}" type="pres">
      <dgm:prSet presAssocID="{EE08941B-8A98-4669-8C11-E3053A1B908E}" presName="outerBox" presStyleCnt="0"/>
      <dgm:spPr/>
    </dgm:pt>
    <dgm:pt modelId="{6D5033A9-50E9-48E6-A081-4387B98883E8}" type="pres">
      <dgm:prSet presAssocID="{EE08941B-8A98-4669-8C11-E3053A1B908E}" presName="outerBoxParent" presStyleLbl="node1" presStyleIdx="0" presStyleCnt="1"/>
      <dgm:spPr/>
      <dgm:t>
        <a:bodyPr/>
        <a:lstStyle/>
        <a:p>
          <a:endParaRPr lang="pt-BR"/>
        </a:p>
      </dgm:t>
    </dgm:pt>
    <dgm:pt modelId="{BF0F8DD6-03AE-44C6-A23A-DF397EFE06F5}" type="pres">
      <dgm:prSet presAssocID="{EE08941B-8A98-4669-8C11-E3053A1B908E}" presName="outerBoxChildren" presStyleCnt="0"/>
      <dgm:spPr/>
    </dgm:pt>
    <dgm:pt modelId="{AA15A4A9-A30D-41A0-A24D-8E658EA6F34E}" type="pres">
      <dgm:prSet presAssocID="{9DF4B55E-66EA-4086-B035-A4CBA9EA883F}" presName="oChild" presStyleLbl="fgAcc1" presStyleIdx="0" presStyleCnt="2" custScaleY="112581" custLinFactX="6848" custLinFactNeighborX="100000" custLinFactNeighborY="-38154">
        <dgm:presLayoutVars>
          <dgm:bulletEnabled val="1"/>
        </dgm:presLayoutVars>
      </dgm:prSet>
      <dgm:spPr/>
      <dgm:t>
        <a:bodyPr/>
        <a:lstStyle/>
        <a:p>
          <a:endParaRPr lang="pt-BR"/>
        </a:p>
      </dgm:t>
    </dgm:pt>
    <dgm:pt modelId="{5F7E4887-DC19-497E-9098-732F7881445F}" type="pres">
      <dgm:prSet presAssocID="{A1D8DF71-4FBA-45CB-95BD-BF865DB68F2D}" presName="outerSibTrans" presStyleCnt="0"/>
      <dgm:spPr/>
    </dgm:pt>
    <dgm:pt modelId="{1B64AB5D-1A03-4BFE-8FAB-B79F7E6E5C80}" type="pres">
      <dgm:prSet presAssocID="{5EB33CDE-1A9D-478E-B0CC-B4F9BAC95700}" presName="oChild" presStyleLbl="fgAcc1" presStyleIdx="1" presStyleCnt="2" custScaleX="345669" custScaleY="222222" custLinFactX="10604" custLinFactNeighborX="100000" custLinFactNeighborY="-38154">
        <dgm:presLayoutVars>
          <dgm:bulletEnabled val="1"/>
        </dgm:presLayoutVars>
      </dgm:prSet>
      <dgm:spPr/>
      <dgm:t>
        <a:bodyPr/>
        <a:lstStyle/>
        <a:p>
          <a:endParaRPr lang="pt-BR"/>
        </a:p>
      </dgm:t>
    </dgm:pt>
  </dgm:ptLst>
  <dgm:cxnLst>
    <dgm:cxn modelId="{D845A025-B7C7-45F8-9E69-97F52E87EA03}" srcId="{9BC60B6C-ABEE-4009-8A2C-DEF44BF5EEC1}" destId="{5EB33CDE-1A9D-478E-B0CC-B4F9BAC95700}" srcOrd="1" destOrd="0" parTransId="{6BCBFB4B-CC0E-4A1F-97D3-9D2538001E73}" sibTransId="{4844DF6D-55E0-450D-8426-0011061EE44E}"/>
    <dgm:cxn modelId="{AE72F156-DD7D-4AE3-A10B-29B01129C15E}" type="presOf" srcId="{9DF4B55E-66EA-4086-B035-A4CBA9EA883F}" destId="{AA15A4A9-A30D-41A0-A24D-8E658EA6F34E}" srcOrd="0" destOrd="0" presId="urn:microsoft.com/office/officeart/2005/8/layout/target2"/>
    <dgm:cxn modelId="{B59FC2C5-1A78-4498-93B6-767B0A7FB074}" type="presOf" srcId="{EE08941B-8A98-4669-8C11-E3053A1B908E}" destId="{295BA95B-C767-4DCE-A4EC-9D99B7AC8DFA}" srcOrd="0" destOrd="0" presId="urn:microsoft.com/office/officeart/2005/8/layout/target2"/>
    <dgm:cxn modelId="{98613C82-D3CE-4AF8-B3ED-4903711A2478}" type="presOf" srcId="{5EB33CDE-1A9D-478E-B0CC-B4F9BAC95700}" destId="{1B64AB5D-1A03-4BFE-8FAB-B79F7E6E5C80}" srcOrd="0" destOrd="0" presId="urn:microsoft.com/office/officeart/2005/8/layout/target2"/>
    <dgm:cxn modelId="{2D963F8D-E781-4291-A2E3-5DE40FCB1290}" srcId="{9BC60B6C-ABEE-4009-8A2C-DEF44BF5EEC1}" destId="{9DF4B55E-66EA-4086-B035-A4CBA9EA883F}" srcOrd="0" destOrd="0" parTransId="{DD4703C1-5603-4052-ADD4-B3BB1A5A026E}" sibTransId="{A1D8DF71-4FBA-45CB-95BD-BF865DB68F2D}"/>
    <dgm:cxn modelId="{3E059D9B-E06F-4C26-8C3C-585B58847919}" srcId="{EE08941B-8A98-4669-8C11-E3053A1B908E}" destId="{9BC60B6C-ABEE-4009-8A2C-DEF44BF5EEC1}" srcOrd="0" destOrd="0" parTransId="{CAC26DE8-1505-4DBE-B767-01B53B4A41D8}" sibTransId="{7401CC34-29CE-4E4D-B54C-85CBC595DD40}"/>
    <dgm:cxn modelId="{46596E0E-7B94-4251-B296-EEBEF819767D}" type="presOf" srcId="{9BC60B6C-ABEE-4009-8A2C-DEF44BF5EEC1}" destId="{6D5033A9-50E9-48E6-A081-4387B98883E8}" srcOrd="0" destOrd="0" presId="urn:microsoft.com/office/officeart/2005/8/layout/target2"/>
    <dgm:cxn modelId="{9F1A5686-4350-4D55-A36F-4728B496B2EB}" type="presParOf" srcId="{295BA95B-C767-4DCE-A4EC-9D99B7AC8DFA}" destId="{FE04F930-85C3-47FF-B976-7CF6417BA3CA}" srcOrd="0" destOrd="0" presId="urn:microsoft.com/office/officeart/2005/8/layout/target2"/>
    <dgm:cxn modelId="{9CED9A32-E310-4A97-BC13-A223576ED0F6}" type="presParOf" srcId="{FE04F930-85C3-47FF-B976-7CF6417BA3CA}" destId="{6D5033A9-50E9-48E6-A081-4387B98883E8}" srcOrd="0" destOrd="0" presId="urn:microsoft.com/office/officeart/2005/8/layout/target2"/>
    <dgm:cxn modelId="{77C0F75C-AC23-4453-BA4E-513D1A55C305}" type="presParOf" srcId="{FE04F930-85C3-47FF-B976-7CF6417BA3CA}" destId="{BF0F8DD6-03AE-44C6-A23A-DF397EFE06F5}" srcOrd="1" destOrd="0" presId="urn:microsoft.com/office/officeart/2005/8/layout/target2"/>
    <dgm:cxn modelId="{8554B8FF-AF10-45E1-B547-3F7A1257D73C}" type="presParOf" srcId="{BF0F8DD6-03AE-44C6-A23A-DF397EFE06F5}" destId="{AA15A4A9-A30D-41A0-A24D-8E658EA6F34E}" srcOrd="0" destOrd="0" presId="urn:microsoft.com/office/officeart/2005/8/layout/target2"/>
    <dgm:cxn modelId="{812DCF14-FCB3-4C7B-AE98-338542910731}" type="presParOf" srcId="{BF0F8DD6-03AE-44C6-A23A-DF397EFE06F5}" destId="{5F7E4887-DC19-497E-9098-732F7881445F}" srcOrd="1" destOrd="0" presId="urn:microsoft.com/office/officeart/2005/8/layout/target2"/>
    <dgm:cxn modelId="{1ABA8B3C-4AD4-42BD-ACC4-E43317E02591}" type="presParOf" srcId="{BF0F8DD6-03AE-44C6-A23A-DF397EFE06F5}" destId="{1B64AB5D-1A03-4BFE-8FAB-B79F7E6E5C80}" srcOrd="2" destOrd="0" presId="urn:microsoft.com/office/officeart/2005/8/layout/targe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9B03823-FE29-4DD0-A242-0493CA9D63F1}">
      <dsp:nvSpPr>
        <dsp:cNvPr id="0" name=""/>
        <dsp:cNvSpPr/>
      </dsp:nvSpPr>
      <dsp:spPr>
        <a:xfrm>
          <a:off x="2448272" y="0"/>
          <a:ext cx="1656184" cy="1656184"/>
        </a:xfrm>
        <a:prstGeom prst="triangle">
          <a:avLst/>
        </a:prstGeom>
        <a:solidFill>
          <a:schemeClr val="dk2">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pt-BR" sz="1300" b="1" kern="1200" dirty="0" smtClean="0">
              <a:solidFill>
                <a:schemeClr val="bg1"/>
              </a:solidFill>
            </a:rPr>
            <a:t>MISSÃO</a:t>
          </a:r>
          <a:endParaRPr lang="pt-BR" sz="1300" b="1" kern="1200" dirty="0">
            <a:solidFill>
              <a:schemeClr val="bg1"/>
            </a:solidFill>
          </a:endParaRPr>
        </a:p>
      </dsp:txBody>
      <dsp:txXfrm>
        <a:off x="2448272" y="0"/>
        <a:ext cx="1656184" cy="1656184"/>
      </dsp:txXfrm>
    </dsp:sp>
    <dsp:sp modelId="{19FA7898-F6ED-4510-ABE0-09249D5EB8EE}">
      <dsp:nvSpPr>
        <dsp:cNvPr id="0" name=""/>
        <dsp:cNvSpPr/>
      </dsp:nvSpPr>
      <dsp:spPr>
        <a:xfrm>
          <a:off x="1620180" y="1656184"/>
          <a:ext cx="1656184" cy="1656184"/>
        </a:xfrm>
        <a:prstGeom prst="triangle">
          <a:avLst/>
        </a:prstGeom>
        <a:solidFill>
          <a:schemeClr val="dk2">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pt-BR" sz="1300" b="1" kern="1200" dirty="0" smtClean="0">
              <a:solidFill>
                <a:schemeClr val="bg1"/>
              </a:solidFill>
            </a:rPr>
            <a:t>VISÃO</a:t>
          </a:r>
          <a:endParaRPr lang="pt-BR" sz="1300" b="1" kern="1200" dirty="0">
            <a:solidFill>
              <a:schemeClr val="bg1"/>
            </a:solidFill>
          </a:endParaRPr>
        </a:p>
      </dsp:txBody>
      <dsp:txXfrm>
        <a:off x="1620180" y="1656184"/>
        <a:ext cx="1656184" cy="1656184"/>
      </dsp:txXfrm>
    </dsp:sp>
    <dsp:sp modelId="{0DDA9B9F-5F0A-40A7-8E47-4982AB1367D9}">
      <dsp:nvSpPr>
        <dsp:cNvPr id="0" name=""/>
        <dsp:cNvSpPr/>
      </dsp:nvSpPr>
      <dsp:spPr>
        <a:xfrm rot="10800000">
          <a:off x="2448272" y="1656184"/>
          <a:ext cx="1656184" cy="1656184"/>
        </a:xfrm>
        <a:prstGeom prst="triangle">
          <a:avLst/>
        </a:prstGeom>
        <a:solidFill>
          <a:schemeClr val="dk2">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pt-BR" sz="1300" b="1" kern="1200" dirty="0" smtClean="0">
              <a:solidFill>
                <a:schemeClr val="bg1"/>
              </a:solidFill>
            </a:rPr>
            <a:t> </a:t>
          </a:r>
          <a:endParaRPr lang="pt-BR" sz="1300" b="1" kern="1200" dirty="0">
            <a:solidFill>
              <a:schemeClr val="bg1"/>
            </a:solidFill>
          </a:endParaRPr>
        </a:p>
      </dsp:txBody>
      <dsp:txXfrm rot="10800000">
        <a:off x="2448272" y="1656184"/>
        <a:ext cx="1656184" cy="1656184"/>
      </dsp:txXfrm>
    </dsp:sp>
    <dsp:sp modelId="{B5620282-7BD2-4004-886D-15BD11CB6062}">
      <dsp:nvSpPr>
        <dsp:cNvPr id="0" name=""/>
        <dsp:cNvSpPr/>
      </dsp:nvSpPr>
      <dsp:spPr>
        <a:xfrm>
          <a:off x="3276364" y="1656184"/>
          <a:ext cx="1656184" cy="1656184"/>
        </a:xfrm>
        <a:prstGeom prst="triangle">
          <a:avLst/>
        </a:prstGeom>
        <a:solidFill>
          <a:schemeClr val="dk2">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pt-BR" sz="1300" b="1" kern="1200" dirty="0" smtClean="0">
              <a:solidFill>
                <a:schemeClr val="bg1"/>
              </a:solidFill>
            </a:rPr>
            <a:t>VALORES</a:t>
          </a:r>
          <a:endParaRPr lang="pt-BR" sz="1300" b="1" kern="1200" dirty="0">
            <a:solidFill>
              <a:schemeClr val="bg1"/>
            </a:solidFill>
          </a:endParaRPr>
        </a:p>
      </dsp:txBody>
      <dsp:txXfrm>
        <a:off x="3276364" y="1656184"/>
        <a:ext cx="1656184" cy="165618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5905FE3-B611-4B91-A0DE-54EAAA65390E}">
      <dsp:nvSpPr>
        <dsp:cNvPr id="0" name=""/>
        <dsp:cNvSpPr/>
      </dsp:nvSpPr>
      <dsp:spPr>
        <a:xfrm>
          <a:off x="3456380" y="2000599"/>
          <a:ext cx="1512174" cy="107342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BR" sz="1200" b="1" kern="1200" dirty="0" smtClean="0">
              <a:effectLst/>
            </a:rPr>
            <a:t>DIAGNÓSTICO</a:t>
          </a:r>
          <a:endParaRPr lang="pt-BR" sz="1200" b="1" kern="1200" dirty="0">
            <a:effectLst/>
          </a:endParaRPr>
        </a:p>
      </dsp:txBody>
      <dsp:txXfrm>
        <a:off x="3456380" y="2000599"/>
        <a:ext cx="1512174" cy="1073423"/>
      </dsp:txXfrm>
    </dsp:sp>
    <dsp:sp modelId="{2AF9D386-1173-4750-8431-9507C148B3C9}">
      <dsp:nvSpPr>
        <dsp:cNvPr id="0" name=""/>
        <dsp:cNvSpPr/>
      </dsp:nvSpPr>
      <dsp:spPr>
        <a:xfrm rot="16200000">
          <a:off x="4042596" y="1466963"/>
          <a:ext cx="339743" cy="445476"/>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66725">
            <a:lnSpc>
              <a:spcPct val="90000"/>
            </a:lnSpc>
            <a:spcBef>
              <a:spcPct val="0"/>
            </a:spcBef>
            <a:spcAft>
              <a:spcPct val="35000"/>
            </a:spcAft>
          </a:pPr>
          <a:endParaRPr lang="pt-BR" sz="1050" b="1" kern="1200">
            <a:effectLst/>
          </a:endParaRPr>
        </a:p>
      </dsp:txBody>
      <dsp:txXfrm rot="16200000">
        <a:off x="4042596" y="1466963"/>
        <a:ext cx="339743" cy="445476"/>
      </dsp:txXfrm>
    </dsp:sp>
    <dsp:sp modelId="{8CA9B55E-3F34-441D-928F-FC8DEB15AA02}">
      <dsp:nvSpPr>
        <dsp:cNvPr id="0" name=""/>
        <dsp:cNvSpPr/>
      </dsp:nvSpPr>
      <dsp:spPr>
        <a:xfrm>
          <a:off x="3456382" y="49348"/>
          <a:ext cx="1512170" cy="1310225"/>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pt-BR" sz="1050" b="1" kern="1200" dirty="0" smtClean="0">
              <a:effectLst/>
            </a:rPr>
            <a:t>ESTRUTURA E </a:t>
          </a:r>
        </a:p>
        <a:p>
          <a:pPr lvl="0" algn="ctr" defTabSz="466725">
            <a:lnSpc>
              <a:spcPct val="90000"/>
            </a:lnSpc>
            <a:spcBef>
              <a:spcPct val="0"/>
            </a:spcBef>
            <a:spcAft>
              <a:spcPct val="35000"/>
            </a:spcAft>
          </a:pPr>
          <a:r>
            <a:rPr lang="pt-BR" sz="1050" b="1" kern="1200" dirty="0" smtClean="0">
              <a:effectLst/>
            </a:rPr>
            <a:t>FUNCIONAMENTO</a:t>
          </a:r>
          <a:endParaRPr lang="pt-BR" sz="1050" b="1" kern="1200" dirty="0">
            <a:effectLst/>
          </a:endParaRPr>
        </a:p>
      </dsp:txBody>
      <dsp:txXfrm>
        <a:off x="3456382" y="49348"/>
        <a:ext cx="1512170" cy="1310225"/>
      </dsp:txXfrm>
    </dsp:sp>
    <dsp:sp modelId="{A78A8D1F-2D8C-4CCE-A8DF-3A1E8AC66E39}">
      <dsp:nvSpPr>
        <dsp:cNvPr id="0" name=""/>
        <dsp:cNvSpPr/>
      </dsp:nvSpPr>
      <dsp:spPr>
        <a:xfrm>
          <a:off x="5139717" y="2314572"/>
          <a:ext cx="412345" cy="445476"/>
        </a:xfrm>
        <a:prstGeom prst="rightArrow">
          <a:avLst>
            <a:gd name="adj1" fmla="val 60000"/>
            <a:gd name="adj2" fmla="val 50000"/>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66725">
            <a:lnSpc>
              <a:spcPct val="90000"/>
            </a:lnSpc>
            <a:spcBef>
              <a:spcPct val="0"/>
            </a:spcBef>
            <a:spcAft>
              <a:spcPct val="35000"/>
            </a:spcAft>
          </a:pPr>
          <a:endParaRPr lang="pt-BR" sz="1050" b="1" kern="1200">
            <a:effectLst/>
          </a:endParaRPr>
        </a:p>
      </dsp:txBody>
      <dsp:txXfrm>
        <a:off x="5139717" y="2314572"/>
        <a:ext cx="412345" cy="445476"/>
      </dsp:txXfrm>
    </dsp:sp>
    <dsp:sp modelId="{6FB0F2B4-E83D-4665-A9B3-C0D71E0BD482}">
      <dsp:nvSpPr>
        <dsp:cNvPr id="0" name=""/>
        <dsp:cNvSpPr/>
      </dsp:nvSpPr>
      <dsp:spPr>
        <a:xfrm>
          <a:off x="5746566" y="1882198"/>
          <a:ext cx="1310225" cy="1310225"/>
        </a:xfrm>
        <a:prstGeom prst="ellipse">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pt-BR" sz="1050" b="1" kern="1200" dirty="0" smtClean="0">
              <a:effectLst/>
            </a:rPr>
            <a:t>PESSOAL</a:t>
          </a:r>
          <a:endParaRPr lang="pt-BR" sz="1050" b="1" kern="1200" dirty="0">
            <a:effectLst/>
          </a:endParaRPr>
        </a:p>
      </dsp:txBody>
      <dsp:txXfrm>
        <a:off x="5746566" y="1882198"/>
        <a:ext cx="1310225" cy="1310225"/>
      </dsp:txXfrm>
    </dsp:sp>
    <dsp:sp modelId="{423AE5CD-C002-4A9F-90E5-326CC737F852}">
      <dsp:nvSpPr>
        <dsp:cNvPr id="0" name=""/>
        <dsp:cNvSpPr/>
      </dsp:nvSpPr>
      <dsp:spPr>
        <a:xfrm rot="5400000">
          <a:off x="4018668" y="3205974"/>
          <a:ext cx="387599" cy="445476"/>
        </a:xfrm>
        <a:prstGeom prst="rightArrow">
          <a:avLst>
            <a:gd name="adj1" fmla="val 60000"/>
            <a:gd name="adj2" fmla="val 50000"/>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66725">
            <a:lnSpc>
              <a:spcPct val="90000"/>
            </a:lnSpc>
            <a:spcBef>
              <a:spcPct val="0"/>
            </a:spcBef>
            <a:spcAft>
              <a:spcPct val="35000"/>
            </a:spcAft>
          </a:pPr>
          <a:endParaRPr lang="pt-BR" sz="1050" b="1" kern="1200">
            <a:effectLst/>
          </a:endParaRPr>
        </a:p>
      </dsp:txBody>
      <dsp:txXfrm rot="5400000">
        <a:off x="4018668" y="3205974"/>
        <a:ext cx="387599" cy="445476"/>
      </dsp:txXfrm>
    </dsp:sp>
    <dsp:sp modelId="{8F44471B-6B5E-4205-B462-EC90EB1A455B}">
      <dsp:nvSpPr>
        <dsp:cNvPr id="0" name=""/>
        <dsp:cNvSpPr/>
      </dsp:nvSpPr>
      <dsp:spPr>
        <a:xfrm>
          <a:off x="3456382" y="3805342"/>
          <a:ext cx="1512170" cy="1129637"/>
        </a:xfrm>
        <a:prstGeom prst="ellipse">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pt-BR" sz="1050" b="1" kern="1200" dirty="0" smtClean="0">
              <a:effectLst/>
            </a:rPr>
            <a:t>MOBILIÁRIOS E EQUIPAMENTOS</a:t>
          </a:r>
          <a:endParaRPr lang="pt-BR" sz="1050" b="1" kern="1200" dirty="0">
            <a:effectLst/>
          </a:endParaRPr>
        </a:p>
      </dsp:txBody>
      <dsp:txXfrm>
        <a:off x="3456382" y="3805342"/>
        <a:ext cx="1512170" cy="1129637"/>
      </dsp:txXfrm>
    </dsp:sp>
    <dsp:sp modelId="{C6BFB35C-7E50-45EC-8581-466B13E959DF}">
      <dsp:nvSpPr>
        <dsp:cNvPr id="0" name=""/>
        <dsp:cNvSpPr/>
      </dsp:nvSpPr>
      <dsp:spPr>
        <a:xfrm rot="10800000">
          <a:off x="2926882" y="2314572"/>
          <a:ext cx="374178" cy="445476"/>
        </a:xfrm>
        <a:prstGeom prst="rightArrow">
          <a:avLst>
            <a:gd name="adj1" fmla="val 60000"/>
            <a:gd name="adj2" fmla="val 5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66725">
            <a:lnSpc>
              <a:spcPct val="90000"/>
            </a:lnSpc>
            <a:spcBef>
              <a:spcPct val="0"/>
            </a:spcBef>
            <a:spcAft>
              <a:spcPct val="35000"/>
            </a:spcAft>
          </a:pPr>
          <a:endParaRPr lang="pt-BR" sz="1050" b="1" kern="1200">
            <a:effectLst/>
          </a:endParaRPr>
        </a:p>
      </dsp:txBody>
      <dsp:txXfrm rot="10800000">
        <a:off x="2926882" y="2314572"/>
        <a:ext cx="374178" cy="445476"/>
      </dsp:txXfrm>
    </dsp:sp>
    <dsp:sp modelId="{C8A346CA-D66E-4953-BB58-1BF36DFABA50}">
      <dsp:nvSpPr>
        <dsp:cNvPr id="0" name=""/>
        <dsp:cNvSpPr/>
      </dsp:nvSpPr>
      <dsp:spPr>
        <a:xfrm>
          <a:off x="1440156" y="1882198"/>
          <a:ext cx="1310225" cy="1310225"/>
        </a:xfrm>
        <a:prstGeom prst="ellipse">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pt-BR" sz="1050" b="1" kern="1200" dirty="0" smtClean="0">
              <a:effectLst/>
            </a:rPr>
            <a:t>ACERVO</a:t>
          </a:r>
          <a:endParaRPr lang="pt-BR" sz="1050" b="1" kern="1200" dirty="0">
            <a:effectLst/>
          </a:endParaRPr>
        </a:p>
      </dsp:txBody>
      <dsp:txXfrm>
        <a:off x="1440156" y="1882198"/>
        <a:ext cx="1310225" cy="131022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F5B67C1-D93D-4C15-9E10-2871C141E5F1}">
      <dsp:nvSpPr>
        <dsp:cNvPr id="0" name=""/>
        <dsp:cNvSpPr/>
      </dsp:nvSpPr>
      <dsp:spPr>
        <a:xfrm rot="5400000">
          <a:off x="-70576" y="7312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pt-BR" sz="2600" kern="1200"/>
        </a:p>
      </dsp:txBody>
      <dsp:txXfrm rot="5400000">
        <a:off x="-70576" y="73122"/>
        <a:ext cx="470510" cy="329357"/>
      </dsp:txXfrm>
    </dsp:sp>
    <dsp:sp modelId="{38D6331C-8D51-4D68-9FF8-C75F75E2A0E7}">
      <dsp:nvSpPr>
        <dsp:cNvPr id="0" name=""/>
        <dsp:cNvSpPr/>
      </dsp:nvSpPr>
      <dsp:spPr>
        <a:xfrm rot="5400000">
          <a:off x="1703950" y="-1372047"/>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Localização</a:t>
          </a:r>
          <a:endParaRPr lang="pt-BR" sz="2600" b="1" kern="1200" dirty="0"/>
        </a:p>
      </dsp:txBody>
      <dsp:txXfrm rot="5400000">
        <a:off x="1703950" y="-1372047"/>
        <a:ext cx="305831" cy="3055018"/>
      </dsp:txXfrm>
    </dsp:sp>
    <dsp:sp modelId="{E9A9EB9F-1075-490C-ACEC-A69678993A8F}">
      <dsp:nvSpPr>
        <dsp:cNvPr id="0" name=""/>
        <dsp:cNvSpPr/>
      </dsp:nvSpPr>
      <dsp:spPr>
        <a:xfrm rot="5400000">
          <a:off x="-70576" y="48157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pt-BR" sz="2600" b="1" kern="1200" dirty="0" smtClean="0"/>
            <a:t> </a:t>
          </a:r>
          <a:endParaRPr lang="pt-BR" sz="2600" b="1" kern="1200" dirty="0"/>
        </a:p>
      </dsp:txBody>
      <dsp:txXfrm rot="5400000">
        <a:off x="-70576" y="481572"/>
        <a:ext cx="470510" cy="329357"/>
      </dsp:txXfrm>
    </dsp:sp>
    <dsp:sp modelId="{3B83D545-44BC-478D-B2E9-722307028A7C}">
      <dsp:nvSpPr>
        <dsp:cNvPr id="0" name=""/>
        <dsp:cNvSpPr/>
      </dsp:nvSpPr>
      <dsp:spPr>
        <a:xfrm rot="5400000">
          <a:off x="1703870" y="-963516"/>
          <a:ext cx="305992"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Área</a:t>
          </a:r>
          <a:endParaRPr lang="pt-BR" sz="2600" b="1" kern="1200" dirty="0"/>
        </a:p>
      </dsp:txBody>
      <dsp:txXfrm rot="5400000">
        <a:off x="1703870" y="-963516"/>
        <a:ext cx="305992" cy="3055018"/>
      </dsp:txXfrm>
    </dsp:sp>
    <dsp:sp modelId="{0826038E-5DF2-4A31-83A4-DFFD724C04E9}">
      <dsp:nvSpPr>
        <dsp:cNvPr id="0" name=""/>
        <dsp:cNvSpPr/>
      </dsp:nvSpPr>
      <dsp:spPr>
        <a:xfrm rot="5400000">
          <a:off x="-70576" y="89002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pt-BR" sz="2600" b="1" kern="1200" dirty="0" smtClean="0"/>
            <a:t> </a:t>
          </a:r>
          <a:endParaRPr lang="pt-BR" sz="2600" b="1" kern="1200" dirty="0"/>
        </a:p>
      </dsp:txBody>
      <dsp:txXfrm rot="5400000">
        <a:off x="-70576" y="890022"/>
        <a:ext cx="470510" cy="329357"/>
      </dsp:txXfrm>
    </dsp:sp>
    <dsp:sp modelId="{19A25345-55C5-473A-9C6C-D2411A4F1581}">
      <dsp:nvSpPr>
        <dsp:cNvPr id="0" name=""/>
        <dsp:cNvSpPr/>
      </dsp:nvSpPr>
      <dsp:spPr>
        <a:xfrm rot="5400000">
          <a:off x="1703950" y="-555147"/>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Leiaute</a:t>
          </a:r>
          <a:endParaRPr lang="pt-BR" sz="2600" b="1" kern="1200" dirty="0"/>
        </a:p>
      </dsp:txBody>
      <dsp:txXfrm rot="5400000">
        <a:off x="1703950" y="-555147"/>
        <a:ext cx="305831" cy="3055018"/>
      </dsp:txXfrm>
    </dsp:sp>
    <dsp:sp modelId="{82A124A1-1BA4-4EE0-A56E-C1352BD8A2EA}">
      <dsp:nvSpPr>
        <dsp:cNvPr id="0" name=""/>
        <dsp:cNvSpPr/>
      </dsp:nvSpPr>
      <dsp:spPr>
        <a:xfrm rot="5400000">
          <a:off x="-70576" y="129847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pt-BR" sz="2600" b="1" kern="1200" dirty="0" smtClean="0"/>
            <a:t> </a:t>
          </a:r>
          <a:endParaRPr lang="pt-BR" sz="2600" b="1" kern="1200" dirty="0"/>
        </a:p>
      </dsp:txBody>
      <dsp:txXfrm rot="5400000">
        <a:off x="-70576" y="1298472"/>
        <a:ext cx="470510" cy="329357"/>
      </dsp:txXfrm>
    </dsp:sp>
    <dsp:sp modelId="{90F2E98E-3CD5-4FFD-B16B-854450FB6905}">
      <dsp:nvSpPr>
        <dsp:cNvPr id="0" name=""/>
        <dsp:cNvSpPr/>
      </dsp:nvSpPr>
      <dsp:spPr>
        <a:xfrm rot="5400000">
          <a:off x="1703950" y="-146697"/>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Luz</a:t>
          </a:r>
          <a:endParaRPr lang="pt-BR" sz="2600" b="1" kern="1200" dirty="0"/>
        </a:p>
      </dsp:txBody>
      <dsp:txXfrm rot="5400000">
        <a:off x="1703950" y="-146697"/>
        <a:ext cx="305831" cy="3055018"/>
      </dsp:txXfrm>
    </dsp:sp>
    <dsp:sp modelId="{B8AE09F1-EFA2-421A-8ECB-0904D7B15840}">
      <dsp:nvSpPr>
        <dsp:cNvPr id="0" name=""/>
        <dsp:cNvSpPr/>
      </dsp:nvSpPr>
      <dsp:spPr>
        <a:xfrm rot="5400000">
          <a:off x="-70576" y="170692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endParaRPr lang="pt-BR" sz="900" kern="1200"/>
        </a:p>
      </dsp:txBody>
      <dsp:txXfrm rot="5400000">
        <a:off x="-70576" y="1706922"/>
        <a:ext cx="470510" cy="329357"/>
      </dsp:txXfrm>
    </dsp:sp>
    <dsp:sp modelId="{1EF035D8-D465-49EE-A45F-90B03B89073E}">
      <dsp:nvSpPr>
        <dsp:cNvPr id="0" name=""/>
        <dsp:cNvSpPr/>
      </dsp:nvSpPr>
      <dsp:spPr>
        <a:xfrm rot="5400000">
          <a:off x="1703950" y="261752"/>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Sol</a:t>
          </a:r>
          <a:endParaRPr lang="pt-BR" sz="2600" b="1" kern="1200" dirty="0"/>
        </a:p>
      </dsp:txBody>
      <dsp:txXfrm rot="5400000">
        <a:off x="1703950" y="261752"/>
        <a:ext cx="305831" cy="3055018"/>
      </dsp:txXfrm>
    </dsp:sp>
    <dsp:sp modelId="{5E0EDB12-88BA-45CB-8971-2652BB2E7913}">
      <dsp:nvSpPr>
        <dsp:cNvPr id="0" name=""/>
        <dsp:cNvSpPr/>
      </dsp:nvSpPr>
      <dsp:spPr>
        <a:xfrm rot="5400000">
          <a:off x="-70576" y="211537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endParaRPr lang="pt-BR" sz="900" kern="1200" dirty="0"/>
        </a:p>
      </dsp:txBody>
      <dsp:txXfrm rot="5400000">
        <a:off x="-70576" y="2115372"/>
        <a:ext cx="470510" cy="329357"/>
      </dsp:txXfrm>
    </dsp:sp>
    <dsp:sp modelId="{4A0EAFDF-5E87-43B1-9E52-EE8703614A02}">
      <dsp:nvSpPr>
        <dsp:cNvPr id="0" name=""/>
        <dsp:cNvSpPr/>
      </dsp:nvSpPr>
      <dsp:spPr>
        <a:xfrm rot="5400000">
          <a:off x="1703950" y="670202"/>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Temperatura</a:t>
          </a:r>
          <a:endParaRPr lang="pt-BR" sz="2600" b="1" kern="1200" dirty="0"/>
        </a:p>
      </dsp:txBody>
      <dsp:txXfrm rot="5400000">
        <a:off x="1703950" y="670202"/>
        <a:ext cx="305831" cy="3055018"/>
      </dsp:txXfrm>
    </dsp:sp>
    <dsp:sp modelId="{3B05F5B0-B552-4A2A-8468-4A331C71AEB6}">
      <dsp:nvSpPr>
        <dsp:cNvPr id="0" name=""/>
        <dsp:cNvSpPr/>
      </dsp:nvSpPr>
      <dsp:spPr>
        <a:xfrm rot="5400000">
          <a:off x="-70576" y="252382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endParaRPr lang="pt-BR" sz="900" kern="1200"/>
        </a:p>
      </dsp:txBody>
      <dsp:txXfrm rot="5400000">
        <a:off x="-70576" y="2523822"/>
        <a:ext cx="470510" cy="329357"/>
      </dsp:txXfrm>
    </dsp:sp>
    <dsp:sp modelId="{407DBAAD-D50C-4115-956E-B5171F00BF60}">
      <dsp:nvSpPr>
        <dsp:cNvPr id="0" name=""/>
        <dsp:cNvSpPr/>
      </dsp:nvSpPr>
      <dsp:spPr>
        <a:xfrm rot="5400000">
          <a:off x="1703950" y="1078652"/>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Umidade</a:t>
          </a:r>
          <a:endParaRPr lang="pt-BR" sz="2600" b="1" kern="1200" dirty="0"/>
        </a:p>
      </dsp:txBody>
      <dsp:txXfrm rot="5400000">
        <a:off x="1703950" y="1078652"/>
        <a:ext cx="305831" cy="3055018"/>
      </dsp:txXfrm>
    </dsp:sp>
    <dsp:sp modelId="{D9F5E515-BB47-4EC8-AC62-A97F9C54C8F9}">
      <dsp:nvSpPr>
        <dsp:cNvPr id="0" name=""/>
        <dsp:cNvSpPr/>
      </dsp:nvSpPr>
      <dsp:spPr>
        <a:xfrm rot="5400000">
          <a:off x="-70576" y="293227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pt-BR" sz="2600" b="1" kern="1200"/>
        </a:p>
      </dsp:txBody>
      <dsp:txXfrm rot="5400000">
        <a:off x="-70576" y="2932272"/>
        <a:ext cx="470510" cy="329357"/>
      </dsp:txXfrm>
    </dsp:sp>
    <dsp:sp modelId="{29220188-B734-46AF-8827-17755DE9230E}">
      <dsp:nvSpPr>
        <dsp:cNvPr id="0" name=""/>
        <dsp:cNvSpPr/>
      </dsp:nvSpPr>
      <dsp:spPr>
        <a:xfrm rot="5400000">
          <a:off x="1703950" y="1487102"/>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Piso</a:t>
          </a:r>
          <a:endParaRPr lang="pt-BR" sz="2600" b="1" kern="1200" dirty="0"/>
        </a:p>
      </dsp:txBody>
      <dsp:txXfrm rot="5400000">
        <a:off x="1703950" y="1487102"/>
        <a:ext cx="305831" cy="3055018"/>
      </dsp:txXfrm>
    </dsp:sp>
    <dsp:sp modelId="{558BD159-6F11-4F34-9361-CA0A54F54C28}">
      <dsp:nvSpPr>
        <dsp:cNvPr id="0" name=""/>
        <dsp:cNvSpPr/>
      </dsp:nvSpPr>
      <dsp:spPr>
        <a:xfrm rot="5400000">
          <a:off x="-70576" y="334072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endParaRPr lang="pt-BR" sz="900" kern="1200"/>
        </a:p>
      </dsp:txBody>
      <dsp:txXfrm rot="5400000">
        <a:off x="-70576" y="3340722"/>
        <a:ext cx="470510" cy="329357"/>
      </dsp:txXfrm>
    </dsp:sp>
    <dsp:sp modelId="{5B288BC7-6F5D-4DF3-9048-5065DAA7EA19}">
      <dsp:nvSpPr>
        <dsp:cNvPr id="0" name=""/>
        <dsp:cNvSpPr/>
      </dsp:nvSpPr>
      <dsp:spPr>
        <a:xfrm rot="5400000">
          <a:off x="1703950" y="1895552"/>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Pintura</a:t>
          </a:r>
          <a:endParaRPr lang="pt-BR" sz="2600" b="1" kern="1200" dirty="0"/>
        </a:p>
      </dsp:txBody>
      <dsp:txXfrm rot="5400000">
        <a:off x="1703950" y="1895552"/>
        <a:ext cx="305831" cy="3055018"/>
      </dsp:txXfrm>
    </dsp:sp>
    <dsp:sp modelId="{5DF330A1-F59B-4FC3-807B-5C86BD4E3AF3}">
      <dsp:nvSpPr>
        <dsp:cNvPr id="0" name=""/>
        <dsp:cNvSpPr/>
      </dsp:nvSpPr>
      <dsp:spPr>
        <a:xfrm rot="5400000">
          <a:off x="-70576" y="374917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pt-BR" sz="2600" b="1" kern="1200"/>
        </a:p>
      </dsp:txBody>
      <dsp:txXfrm rot="5400000">
        <a:off x="-70576" y="3749172"/>
        <a:ext cx="470510" cy="329357"/>
      </dsp:txXfrm>
    </dsp:sp>
    <dsp:sp modelId="{61AFE71D-E921-4B1A-A284-27A22690A461}">
      <dsp:nvSpPr>
        <dsp:cNvPr id="0" name=""/>
        <dsp:cNvSpPr/>
      </dsp:nvSpPr>
      <dsp:spPr>
        <a:xfrm rot="5400000">
          <a:off x="1703950" y="2304002"/>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Sinalização</a:t>
          </a:r>
          <a:endParaRPr lang="pt-BR" sz="2600" b="1" kern="1200" dirty="0"/>
        </a:p>
      </dsp:txBody>
      <dsp:txXfrm rot="5400000">
        <a:off x="1703950" y="2304002"/>
        <a:ext cx="305831" cy="3055018"/>
      </dsp:txXfrm>
    </dsp:sp>
    <dsp:sp modelId="{49A7B884-EE28-47C9-98B1-DD9B209DCFC0}">
      <dsp:nvSpPr>
        <dsp:cNvPr id="0" name=""/>
        <dsp:cNvSpPr/>
      </dsp:nvSpPr>
      <dsp:spPr>
        <a:xfrm rot="5400000">
          <a:off x="-70576" y="415762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pt-BR" sz="2600" b="1" kern="1200"/>
        </a:p>
      </dsp:txBody>
      <dsp:txXfrm rot="5400000">
        <a:off x="-70576" y="4157622"/>
        <a:ext cx="470510" cy="329357"/>
      </dsp:txXfrm>
    </dsp:sp>
    <dsp:sp modelId="{FF2B97BA-9959-4544-8FFB-08291A1968A8}">
      <dsp:nvSpPr>
        <dsp:cNvPr id="0" name=""/>
        <dsp:cNvSpPr/>
      </dsp:nvSpPr>
      <dsp:spPr>
        <a:xfrm rot="5400000">
          <a:off x="1703950" y="2712452"/>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Acessibilidade</a:t>
          </a:r>
          <a:endParaRPr lang="pt-BR" sz="2600" b="1" kern="1200" dirty="0"/>
        </a:p>
      </dsp:txBody>
      <dsp:txXfrm rot="5400000">
        <a:off x="1703950" y="2712452"/>
        <a:ext cx="305831" cy="3055018"/>
      </dsp:txXfrm>
    </dsp:sp>
    <dsp:sp modelId="{857ECA48-0E53-42D5-A1F2-B7357696E1B7}">
      <dsp:nvSpPr>
        <dsp:cNvPr id="0" name=""/>
        <dsp:cNvSpPr/>
      </dsp:nvSpPr>
      <dsp:spPr>
        <a:xfrm rot="5400000">
          <a:off x="-70576" y="4566072"/>
          <a:ext cx="470510" cy="329357"/>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endParaRPr lang="pt-BR" sz="2600" kern="1200"/>
        </a:p>
      </dsp:txBody>
      <dsp:txXfrm rot="5400000">
        <a:off x="-70576" y="4566072"/>
        <a:ext cx="470510" cy="329357"/>
      </dsp:txXfrm>
    </dsp:sp>
    <dsp:sp modelId="{C1FA945E-9684-4271-968D-978D4EFA6790}">
      <dsp:nvSpPr>
        <dsp:cNvPr id="0" name=""/>
        <dsp:cNvSpPr/>
      </dsp:nvSpPr>
      <dsp:spPr>
        <a:xfrm rot="5400000">
          <a:off x="1703950" y="3120901"/>
          <a:ext cx="305831" cy="3055018"/>
        </a:xfrm>
        <a:prstGeom prst="round2SameRect">
          <a:avLst/>
        </a:prstGeom>
        <a:noFill/>
        <a:ln w="9525" cap="flat" cmpd="sng" algn="ctr">
          <a:no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pt-BR" sz="2600" b="1" kern="1200" dirty="0" smtClean="0"/>
            <a:t>Segurança</a:t>
          </a:r>
          <a:endParaRPr lang="pt-BR" sz="2600" b="1" kern="1200" dirty="0"/>
        </a:p>
      </dsp:txBody>
      <dsp:txXfrm rot="5400000">
        <a:off x="1703950" y="3120901"/>
        <a:ext cx="305831" cy="305501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D5033A9-50E9-48E6-A081-4387B98883E8}">
      <dsp:nvSpPr>
        <dsp:cNvPr id="0" name=""/>
        <dsp:cNvSpPr/>
      </dsp:nvSpPr>
      <dsp:spPr>
        <a:xfrm>
          <a:off x="0" y="0"/>
          <a:ext cx="8064896" cy="4608512"/>
        </a:xfrm>
        <a:prstGeom prst="roundRect">
          <a:avLst>
            <a:gd name="adj" fmla="val 85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845116" numCol="1" spcCol="1270" anchor="t" anchorCtr="0">
          <a:noAutofit/>
        </a:bodyPr>
        <a:lstStyle/>
        <a:p>
          <a:pPr lvl="0" algn="l" defTabSz="2889250">
            <a:lnSpc>
              <a:spcPct val="90000"/>
            </a:lnSpc>
            <a:spcBef>
              <a:spcPct val="0"/>
            </a:spcBef>
            <a:spcAft>
              <a:spcPct val="35000"/>
            </a:spcAft>
          </a:pPr>
          <a:endParaRPr lang="pt-BR" sz="6500" kern="1200" dirty="0"/>
        </a:p>
      </dsp:txBody>
      <dsp:txXfrm>
        <a:off x="0" y="0"/>
        <a:ext cx="8064896" cy="4608512"/>
      </dsp:txXfrm>
    </dsp:sp>
    <dsp:sp modelId="{AA15A4A9-A30D-41A0-A24D-8E658EA6F34E}">
      <dsp:nvSpPr>
        <dsp:cNvPr id="0" name=""/>
        <dsp:cNvSpPr/>
      </dsp:nvSpPr>
      <dsp:spPr>
        <a:xfrm>
          <a:off x="1224141" y="1476743"/>
          <a:ext cx="1127923" cy="1685505"/>
        </a:xfrm>
        <a:prstGeom prst="roundRect">
          <a:avLst>
            <a:gd name="adj" fmla="val 10500"/>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BR" sz="1800" kern="1200" dirty="0" smtClean="0"/>
            <a:t>ZONA FORMAL</a:t>
          </a:r>
          <a:endParaRPr lang="pt-BR" sz="1800" kern="1200" dirty="0"/>
        </a:p>
      </dsp:txBody>
      <dsp:txXfrm>
        <a:off x="1224141" y="1476743"/>
        <a:ext cx="1127923" cy="1685505"/>
      </dsp:txXfrm>
    </dsp:sp>
    <dsp:sp modelId="{1B64AB5D-1A03-4BFE-8FAB-B79F7E6E5C80}">
      <dsp:nvSpPr>
        <dsp:cNvPr id="0" name=""/>
        <dsp:cNvSpPr/>
      </dsp:nvSpPr>
      <dsp:spPr>
        <a:xfrm>
          <a:off x="3689859" y="15242"/>
          <a:ext cx="4220713" cy="4608507"/>
        </a:xfrm>
        <a:prstGeom prst="roundRect">
          <a:avLst>
            <a:gd name="adj" fmla="val 10500"/>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pt-BR" sz="1800" kern="1200" dirty="0" smtClean="0"/>
            <a:t>Empréstimo, devolução;</a:t>
          </a:r>
        </a:p>
        <a:p>
          <a:pPr lvl="0" algn="l" defTabSz="800100">
            <a:lnSpc>
              <a:spcPct val="90000"/>
            </a:lnSpc>
            <a:spcBef>
              <a:spcPct val="0"/>
            </a:spcBef>
            <a:spcAft>
              <a:spcPct val="35000"/>
            </a:spcAft>
          </a:pPr>
          <a:r>
            <a:rPr lang="pt-BR" sz="1800" kern="1200" dirty="0" smtClean="0"/>
            <a:t>Controle de entrada e saída;</a:t>
          </a:r>
        </a:p>
        <a:p>
          <a:pPr lvl="0" algn="l" defTabSz="800100">
            <a:lnSpc>
              <a:spcPct val="90000"/>
            </a:lnSpc>
            <a:spcBef>
              <a:spcPct val="0"/>
            </a:spcBef>
            <a:spcAft>
              <a:spcPct val="35000"/>
            </a:spcAft>
          </a:pPr>
          <a:r>
            <a:rPr lang="pt-BR" sz="1800" kern="1200" dirty="0" smtClean="0"/>
            <a:t>Fichário;</a:t>
          </a:r>
        </a:p>
        <a:p>
          <a:pPr lvl="0" algn="l" defTabSz="800100">
            <a:lnSpc>
              <a:spcPct val="90000"/>
            </a:lnSpc>
            <a:spcBef>
              <a:spcPct val="0"/>
            </a:spcBef>
            <a:spcAft>
              <a:spcPct val="35000"/>
            </a:spcAft>
          </a:pPr>
          <a:r>
            <a:rPr lang="pt-BR" sz="1800" kern="1200" dirty="0" smtClean="0"/>
            <a:t>Armazenamento de Material.</a:t>
          </a:r>
        </a:p>
        <a:p>
          <a:pPr lvl="0" algn="l" defTabSz="800100">
            <a:lnSpc>
              <a:spcPct val="90000"/>
            </a:lnSpc>
            <a:spcBef>
              <a:spcPct val="0"/>
            </a:spcBef>
            <a:spcAft>
              <a:spcPct val="35000"/>
            </a:spcAft>
          </a:pPr>
          <a:endParaRPr lang="pt-BR" sz="1800" kern="1200" dirty="0" smtClean="0"/>
        </a:p>
        <a:p>
          <a:pPr lvl="0" algn="l" defTabSz="800100">
            <a:lnSpc>
              <a:spcPct val="90000"/>
            </a:lnSpc>
            <a:spcBef>
              <a:spcPct val="0"/>
            </a:spcBef>
            <a:spcAft>
              <a:spcPct val="35000"/>
            </a:spcAft>
          </a:pPr>
          <a:endParaRPr lang="pt-BR" sz="1800" kern="1200" dirty="0" smtClean="0"/>
        </a:p>
        <a:p>
          <a:pPr lvl="0" algn="l" defTabSz="800100">
            <a:lnSpc>
              <a:spcPct val="90000"/>
            </a:lnSpc>
            <a:spcBef>
              <a:spcPct val="0"/>
            </a:spcBef>
            <a:spcAft>
              <a:spcPct val="35000"/>
            </a:spcAft>
          </a:pPr>
          <a:endParaRPr lang="pt-BR" sz="1800" kern="1200" dirty="0" smtClean="0"/>
        </a:p>
        <a:p>
          <a:pPr lvl="0" algn="l" defTabSz="800100">
            <a:lnSpc>
              <a:spcPct val="90000"/>
            </a:lnSpc>
            <a:spcBef>
              <a:spcPct val="0"/>
            </a:spcBef>
            <a:spcAft>
              <a:spcPct val="35000"/>
            </a:spcAft>
          </a:pPr>
          <a:r>
            <a:rPr lang="pt-BR" sz="1800" kern="1200" dirty="0" smtClean="0"/>
            <a:t>Mesas de estudo;</a:t>
          </a:r>
        </a:p>
        <a:p>
          <a:pPr lvl="0" algn="l" defTabSz="800100">
            <a:lnSpc>
              <a:spcPct val="90000"/>
            </a:lnSpc>
            <a:spcBef>
              <a:spcPct val="0"/>
            </a:spcBef>
            <a:spcAft>
              <a:spcPct val="35000"/>
            </a:spcAft>
          </a:pPr>
          <a:r>
            <a:rPr lang="pt-BR" sz="1800" kern="1200" dirty="0" smtClean="0"/>
            <a:t>Estantes;</a:t>
          </a:r>
        </a:p>
        <a:p>
          <a:pPr lvl="0" algn="l" defTabSz="800100">
            <a:lnSpc>
              <a:spcPct val="90000"/>
            </a:lnSpc>
            <a:spcBef>
              <a:spcPct val="0"/>
            </a:spcBef>
            <a:spcAft>
              <a:spcPct val="35000"/>
            </a:spcAft>
          </a:pPr>
          <a:r>
            <a:rPr lang="pt-BR" sz="1800" kern="1200" dirty="0" smtClean="0"/>
            <a:t>Expositores: aquisições recentes, destaques culturais;</a:t>
          </a:r>
        </a:p>
        <a:p>
          <a:pPr lvl="0" algn="l" defTabSz="800100">
            <a:lnSpc>
              <a:spcPct val="90000"/>
            </a:lnSpc>
            <a:spcBef>
              <a:spcPct val="0"/>
            </a:spcBef>
            <a:spcAft>
              <a:spcPct val="35000"/>
            </a:spcAft>
          </a:pPr>
          <a:r>
            <a:rPr lang="pt-BR" sz="1800" kern="1200" dirty="0" smtClean="0"/>
            <a:t>Periódicos;</a:t>
          </a:r>
          <a:endParaRPr lang="pt-BR" sz="1800" kern="1200" dirty="0"/>
        </a:p>
      </dsp:txBody>
      <dsp:txXfrm>
        <a:off x="3689859" y="15242"/>
        <a:ext cx="4220713" cy="4608507"/>
      </dsp:txXfrm>
    </dsp:sp>
    <dsp:sp modelId="{577040D9-565F-476C-8347-EF78BD8518E1}">
      <dsp:nvSpPr>
        <dsp:cNvPr id="0" name=""/>
        <dsp:cNvSpPr/>
      </dsp:nvSpPr>
      <dsp:spPr>
        <a:xfrm>
          <a:off x="2465016" y="168457"/>
          <a:ext cx="1127923" cy="2073830"/>
        </a:xfrm>
        <a:prstGeom prst="roundRect">
          <a:avLst>
            <a:gd name="adj" fmla="val 10500"/>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BR" sz="1800" kern="1200" dirty="0" smtClean="0"/>
            <a:t>Recepção</a:t>
          </a:r>
        </a:p>
        <a:p>
          <a:pPr lvl="0" algn="ctr" defTabSz="800100">
            <a:lnSpc>
              <a:spcPct val="90000"/>
            </a:lnSpc>
            <a:spcBef>
              <a:spcPct val="0"/>
            </a:spcBef>
            <a:spcAft>
              <a:spcPct val="35000"/>
            </a:spcAft>
          </a:pPr>
          <a:r>
            <a:rPr lang="pt-BR" sz="1800" kern="1200" dirty="0" smtClean="0"/>
            <a:t>Entrada</a:t>
          </a:r>
          <a:endParaRPr lang="pt-BR" sz="1800" kern="1200" dirty="0"/>
        </a:p>
      </dsp:txBody>
      <dsp:txXfrm>
        <a:off x="2465016" y="168457"/>
        <a:ext cx="1127923" cy="2073830"/>
      </dsp:txXfrm>
    </dsp:sp>
    <dsp:sp modelId="{61AC0DDA-EC4F-4E2F-BE33-6425ADEA90DE}">
      <dsp:nvSpPr>
        <dsp:cNvPr id="0" name=""/>
        <dsp:cNvSpPr/>
      </dsp:nvSpPr>
      <dsp:spPr>
        <a:xfrm>
          <a:off x="2465016" y="2381483"/>
          <a:ext cx="1127923" cy="2073830"/>
        </a:xfrm>
        <a:prstGeom prst="roundRect">
          <a:avLst>
            <a:gd name="adj" fmla="val 105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BR" sz="1800" kern="1200" dirty="0" smtClean="0"/>
            <a:t>Estudos</a:t>
          </a:r>
          <a:endParaRPr lang="pt-BR" sz="1800" kern="1200" dirty="0"/>
        </a:p>
      </dsp:txBody>
      <dsp:txXfrm>
        <a:off x="2465016" y="2381483"/>
        <a:ext cx="1127923" cy="207383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D5033A9-50E9-48E6-A081-4387B98883E8}">
      <dsp:nvSpPr>
        <dsp:cNvPr id="0" name=""/>
        <dsp:cNvSpPr/>
      </dsp:nvSpPr>
      <dsp:spPr>
        <a:xfrm>
          <a:off x="0" y="0"/>
          <a:ext cx="7632848" cy="4176464"/>
        </a:xfrm>
        <a:prstGeom prst="roundRect">
          <a:avLst>
            <a:gd name="adj" fmla="val 85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2578386" numCol="1" spcCol="1270" anchor="t" anchorCtr="0">
          <a:noAutofit/>
        </a:bodyPr>
        <a:lstStyle/>
        <a:p>
          <a:pPr lvl="0" algn="l" defTabSz="1066800">
            <a:lnSpc>
              <a:spcPct val="90000"/>
            </a:lnSpc>
            <a:spcBef>
              <a:spcPct val="0"/>
            </a:spcBef>
            <a:spcAft>
              <a:spcPct val="35000"/>
            </a:spcAft>
          </a:pPr>
          <a:endParaRPr lang="pt-BR" sz="2400" kern="1200" dirty="0"/>
        </a:p>
      </dsp:txBody>
      <dsp:txXfrm>
        <a:off x="0" y="0"/>
        <a:ext cx="7632848" cy="4176464"/>
      </dsp:txXfrm>
    </dsp:sp>
    <dsp:sp modelId="{AA15A4A9-A30D-41A0-A24D-8E658EA6F34E}">
      <dsp:nvSpPr>
        <dsp:cNvPr id="0" name=""/>
        <dsp:cNvSpPr/>
      </dsp:nvSpPr>
      <dsp:spPr>
        <a:xfrm>
          <a:off x="327324" y="1044114"/>
          <a:ext cx="1619837" cy="2115857"/>
        </a:xfrm>
        <a:prstGeom prst="roundRect">
          <a:avLst>
            <a:gd name="adj" fmla="val 10500"/>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pt-BR" sz="2000" kern="1200" dirty="0" smtClean="0"/>
            <a:t>ZONA INFORMAL</a:t>
          </a:r>
          <a:endParaRPr lang="pt-BR" sz="2000" kern="1200" dirty="0"/>
        </a:p>
      </dsp:txBody>
      <dsp:txXfrm>
        <a:off x="327324" y="1044114"/>
        <a:ext cx="1619837" cy="2115857"/>
      </dsp:txXfrm>
    </dsp:sp>
    <dsp:sp modelId="{1B64AB5D-1A03-4BFE-8FAB-B79F7E6E5C80}">
      <dsp:nvSpPr>
        <dsp:cNvPr id="0" name=""/>
        <dsp:cNvSpPr/>
      </dsp:nvSpPr>
      <dsp:spPr>
        <a:xfrm>
          <a:off x="2033572" y="13813"/>
          <a:ext cx="5599275" cy="4176459"/>
        </a:xfrm>
        <a:prstGeom prst="roundRect">
          <a:avLst>
            <a:gd name="adj" fmla="val 10500"/>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pt-BR" sz="2400" kern="1200" dirty="0" smtClean="0"/>
            <a:t>Espaço lúdico;</a:t>
          </a:r>
        </a:p>
        <a:p>
          <a:pPr lvl="0" algn="l" defTabSz="1066800">
            <a:lnSpc>
              <a:spcPct val="90000"/>
            </a:lnSpc>
            <a:spcBef>
              <a:spcPct val="0"/>
            </a:spcBef>
            <a:spcAft>
              <a:spcPct val="35000"/>
            </a:spcAft>
          </a:pPr>
          <a:r>
            <a:rPr lang="pt-BR" sz="2400" kern="1200" dirty="0" smtClean="0"/>
            <a:t>(Tapete emborrachado, espaço destinado para que a criança fique mais à vontade);</a:t>
          </a:r>
        </a:p>
        <a:p>
          <a:pPr lvl="0" algn="l" defTabSz="1066800">
            <a:lnSpc>
              <a:spcPct val="90000"/>
            </a:lnSpc>
            <a:spcBef>
              <a:spcPct val="0"/>
            </a:spcBef>
            <a:spcAft>
              <a:spcPct val="35000"/>
            </a:spcAft>
          </a:pPr>
          <a:r>
            <a:rPr lang="pt-BR" sz="2400" kern="1200" dirty="0" smtClean="0"/>
            <a:t>Mesa de (PVC)</a:t>
          </a:r>
        </a:p>
        <a:p>
          <a:pPr lvl="0" algn="l" defTabSz="1066800">
            <a:lnSpc>
              <a:spcPct val="90000"/>
            </a:lnSpc>
            <a:spcBef>
              <a:spcPct val="0"/>
            </a:spcBef>
            <a:spcAft>
              <a:spcPct val="35000"/>
            </a:spcAft>
          </a:pPr>
          <a:r>
            <a:rPr lang="pt-BR" sz="2400" kern="1200" dirty="0" smtClean="0"/>
            <a:t>Baú com fantoches;</a:t>
          </a:r>
        </a:p>
        <a:p>
          <a:pPr lvl="0" algn="l" defTabSz="1066800">
            <a:lnSpc>
              <a:spcPct val="90000"/>
            </a:lnSpc>
            <a:spcBef>
              <a:spcPct val="0"/>
            </a:spcBef>
            <a:spcAft>
              <a:spcPct val="35000"/>
            </a:spcAft>
          </a:pPr>
          <a:endParaRPr lang="pt-BR" sz="2400" kern="1200" dirty="0" smtClean="0"/>
        </a:p>
      </dsp:txBody>
      <dsp:txXfrm>
        <a:off x="2033572" y="13813"/>
        <a:ext cx="5599275" cy="417645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5.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6F399F3-F2D3-4460-9A75-A27A2595DDB1}" type="datetimeFigureOut">
              <a:rPr lang="pt-BR"/>
              <a:pPr>
                <a:defRPr/>
              </a:pPr>
              <a:t>10/08/2016</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pt-BR" noProof="0"/>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BR" noProof="0" smtClean="0"/>
              <a:t>Clique para editar os estilos do texto mestre</a:t>
            </a:r>
          </a:p>
          <a:p>
            <a:pPr lvl="1"/>
            <a:r>
              <a:rPr lang="pt-BR" noProof="0" smtClean="0"/>
              <a:t>Segundo nível</a:t>
            </a:r>
          </a:p>
          <a:p>
            <a:pPr lvl="2"/>
            <a:r>
              <a:rPr lang="pt-BR" noProof="0" smtClean="0"/>
              <a:t>Terceiro nível</a:t>
            </a:r>
          </a:p>
          <a:p>
            <a:pPr lvl="3"/>
            <a:r>
              <a:rPr lang="pt-BR" noProof="0" smtClean="0"/>
              <a:t>Quarto nível</a:t>
            </a:r>
          </a:p>
          <a:p>
            <a:pPr lvl="4"/>
            <a:r>
              <a:rPr lang="pt-BR" noProof="0" smtClean="0"/>
              <a:t>Quinto nível</a:t>
            </a:r>
            <a:endParaRPr lang="pt-BR" noProof="0"/>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786024D-0288-419C-BA16-B68C2F23EFA8}" type="slidenum">
              <a:rPr lang="pt-BR"/>
              <a:pPr>
                <a:defRPr/>
              </a:pPr>
              <a:t>‹nº›</a:t>
            </a:fld>
            <a:endParaRPr lang="pt-B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normAutofit/>
          </a:bodyPr>
          <a:lstStyle/>
          <a:p>
            <a:endParaRPr lang="pt-BR"/>
          </a:p>
        </p:txBody>
      </p:sp>
      <p:sp>
        <p:nvSpPr>
          <p:cNvPr id="4" name="Espaço Reservado para Número de Slide 3"/>
          <p:cNvSpPr>
            <a:spLocks noGrp="1"/>
          </p:cNvSpPr>
          <p:nvPr>
            <p:ph type="sldNum" sz="quarter" idx="10"/>
          </p:nvPr>
        </p:nvSpPr>
        <p:spPr/>
        <p:txBody>
          <a:bodyPr/>
          <a:lstStyle/>
          <a:p>
            <a:pPr>
              <a:defRPr/>
            </a:pPr>
            <a:fld id="{6786024D-0288-419C-BA16-B68C2F23EFA8}" type="slidenum">
              <a:rPr lang="pt-BR" smtClean="0"/>
              <a:pPr>
                <a:defRPr/>
              </a:pPr>
              <a:t>1</a:t>
            </a:fld>
            <a:endParaRPr lang="pt-B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lvl1pPr>
              <a:defRPr/>
            </a:lvl1pPr>
          </a:lstStyle>
          <a:p>
            <a:pPr>
              <a:defRPr/>
            </a:pPr>
            <a:fld id="{1A35BB30-A20D-4178-83AB-A675E4CEA070}" type="datetimeFigureOut">
              <a:rPr lang="pt-BR" smtClean="0"/>
              <a:pPr>
                <a:defRPr/>
              </a:pPr>
              <a:t>10/08/2016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DBCC2A49-DC8D-4DC1-88D3-C45297778228}" type="slidenum">
              <a:rPr lang="pt-BR"/>
              <a:pPr>
                <a:defRPr/>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lvl1pPr>
              <a:defRPr/>
            </a:lvl1pPr>
          </a:lstStyle>
          <a:p>
            <a:pPr>
              <a:defRPr/>
            </a:pPr>
            <a:fld id="{8A97F7E2-E3E2-4D82-8AD4-88097680AC0E}" type="datetimeFigureOut">
              <a:rPr lang="pt-BR" smtClean="0"/>
              <a:pPr>
                <a:defRPr/>
              </a:pPr>
              <a:t>10/08/2016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36220A21-C559-4ADD-8721-F15499A42CA5}" type="slidenum">
              <a:rPr lang="pt-BR"/>
              <a:pPr>
                <a:defRPr/>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lvl1pPr>
              <a:defRPr/>
            </a:lvl1pPr>
          </a:lstStyle>
          <a:p>
            <a:pPr>
              <a:defRPr/>
            </a:pPr>
            <a:fld id="{46DCACAD-00E1-4049-855D-0D82E56D6997}" type="datetimeFigureOut">
              <a:rPr lang="pt-BR" smtClean="0"/>
              <a:pPr>
                <a:defRPr/>
              </a:pPr>
              <a:t>10/08/2016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04C3312A-C19D-4593-A160-89B2B0D0FDD1}" type="slidenum">
              <a:rPr lang="pt-BR"/>
              <a:pPr>
                <a:defRPr/>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lvl1pPr>
              <a:defRPr/>
            </a:lvl1pPr>
          </a:lstStyle>
          <a:p>
            <a:pPr>
              <a:defRPr/>
            </a:pPr>
            <a:fld id="{A877A3F2-DE27-4EFE-9169-4FDCD7A5105F}" type="datetimeFigureOut">
              <a:rPr lang="pt-BR" smtClean="0"/>
              <a:pPr>
                <a:defRPr/>
              </a:pPr>
              <a:t>10/08/2016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0BEAC4B8-7440-4283-9F4A-9EE4BFB7794A}" type="slidenum">
              <a:rPr lang="pt-BR"/>
              <a:pPr>
                <a:defRPr/>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lvl1pPr>
              <a:defRPr/>
            </a:lvl1pPr>
          </a:lstStyle>
          <a:p>
            <a:pPr>
              <a:defRPr/>
            </a:pPr>
            <a:fld id="{501BDD96-AE61-4F85-AB28-7E1136BC5830}" type="datetimeFigureOut">
              <a:rPr lang="pt-BR" smtClean="0"/>
              <a:pPr>
                <a:defRPr/>
              </a:pPr>
              <a:t>10/08/2016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96853D9D-DCA0-428F-9326-970C0C1E2F98}" type="slidenum">
              <a:rPr lang="pt-BR"/>
              <a:pPr>
                <a:defRPr/>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3"/>
          <p:cNvSpPr>
            <a:spLocks noGrp="1"/>
          </p:cNvSpPr>
          <p:nvPr>
            <p:ph type="dt" sz="half" idx="10"/>
          </p:nvPr>
        </p:nvSpPr>
        <p:spPr/>
        <p:txBody>
          <a:bodyPr/>
          <a:lstStyle>
            <a:lvl1pPr>
              <a:defRPr/>
            </a:lvl1pPr>
          </a:lstStyle>
          <a:p>
            <a:pPr>
              <a:defRPr/>
            </a:pPr>
            <a:fld id="{9EBB4331-6AF7-408E-8288-2FEFAF7542E6}" type="datetimeFigureOut">
              <a:rPr lang="pt-BR" smtClean="0"/>
              <a:pPr>
                <a:defRPr/>
              </a:pPr>
              <a:t>10/08/2016</a:t>
            </a:fld>
            <a:endParaRPr lang="pt-BR"/>
          </a:p>
        </p:txBody>
      </p:sp>
      <p:sp>
        <p:nvSpPr>
          <p:cNvPr id="6" name="Espaço Reservado para Rodapé 4"/>
          <p:cNvSpPr>
            <a:spLocks noGrp="1"/>
          </p:cNvSpPr>
          <p:nvPr>
            <p:ph type="ftr" sz="quarter" idx="11"/>
          </p:nvPr>
        </p:nvSpPr>
        <p:spPr/>
        <p:txBody>
          <a:bodyPr/>
          <a:lstStyle>
            <a:lvl1pPr>
              <a:defRPr/>
            </a:lvl1pPr>
          </a:lstStyle>
          <a:p>
            <a:pPr>
              <a:defRPr/>
            </a:pPr>
            <a:endParaRPr lang="pt-BR"/>
          </a:p>
        </p:txBody>
      </p:sp>
      <p:sp>
        <p:nvSpPr>
          <p:cNvPr id="7" name="Espaço Reservado para Número de Slide 5"/>
          <p:cNvSpPr>
            <a:spLocks noGrp="1"/>
          </p:cNvSpPr>
          <p:nvPr>
            <p:ph type="sldNum" sz="quarter" idx="12"/>
          </p:nvPr>
        </p:nvSpPr>
        <p:spPr/>
        <p:txBody>
          <a:bodyPr/>
          <a:lstStyle>
            <a:lvl1pPr>
              <a:defRPr/>
            </a:lvl1pPr>
          </a:lstStyle>
          <a:p>
            <a:pPr>
              <a:defRPr/>
            </a:pPr>
            <a:fld id="{4089B1CA-5A48-4345-8760-0170DADF9AF3}" type="slidenum">
              <a:rPr lang="pt-BR"/>
              <a:pPr>
                <a:defRPr/>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3"/>
          <p:cNvSpPr>
            <a:spLocks noGrp="1"/>
          </p:cNvSpPr>
          <p:nvPr>
            <p:ph type="dt" sz="half" idx="10"/>
          </p:nvPr>
        </p:nvSpPr>
        <p:spPr/>
        <p:txBody>
          <a:bodyPr/>
          <a:lstStyle>
            <a:lvl1pPr>
              <a:defRPr/>
            </a:lvl1pPr>
          </a:lstStyle>
          <a:p>
            <a:pPr>
              <a:defRPr/>
            </a:pPr>
            <a:fld id="{FF138767-4210-4553-9A31-8A83951EA47A}" type="datetimeFigureOut">
              <a:rPr lang="pt-BR" smtClean="0"/>
              <a:pPr>
                <a:defRPr/>
              </a:pPr>
              <a:t>10/08/2016</a:t>
            </a:fld>
            <a:endParaRPr lang="pt-BR"/>
          </a:p>
        </p:txBody>
      </p:sp>
      <p:sp>
        <p:nvSpPr>
          <p:cNvPr id="8" name="Espaço Reservado para Rodapé 4"/>
          <p:cNvSpPr>
            <a:spLocks noGrp="1"/>
          </p:cNvSpPr>
          <p:nvPr>
            <p:ph type="ftr" sz="quarter" idx="11"/>
          </p:nvPr>
        </p:nvSpPr>
        <p:spPr/>
        <p:txBody>
          <a:bodyPr/>
          <a:lstStyle>
            <a:lvl1pPr>
              <a:defRPr/>
            </a:lvl1pPr>
          </a:lstStyle>
          <a:p>
            <a:pPr>
              <a:defRPr/>
            </a:pPr>
            <a:endParaRPr lang="pt-BR"/>
          </a:p>
        </p:txBody>
      </p:sp>
      <p:sp>
        <p:nvSpPr>
          <p:cNvPr id="9" name="Espaço Reservado para Número de Slide 5"/>
          <p:cNvSpPr>
            <a:spLocks noGrp="1"/>
          </p:cNvSpPr>
          <p:nvPr>
            <p:ph type="sldNum" sz="quarter" idx="12"/>
          </p:nvPr>
        </p:nvSpPr>
        <p:spPr/>
        <p:txBody>
          <a:bodyPr/>
          <a:lstStyle>
            <a:lvl1pPr>
              <a:defRPr/>
            </a:lvl1pPr>
          </a:lstStyle>
          <a:p>
            <a:pPr>
              <a:defRPr/>
            </a:pPr>
            <a:fld id="{BE155EA5-68F8-47A3-9E83-AAEE2268A27F}" type="slidenum">
              <a:rPr lang="pt-BR"/>
              <a:pPr>
                <a:defRPr/>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3"/>
          <p:cNvSpPr>
            <a:spLocks noGrp="1"/>
          </p:cNvSpPr>
          <p:nvPr>
            <p:ph type="dt" sz="half" idx="10"/>
          </p:nvPr>
        </p:nvSpPr>
        <p:spPr/>
        <p:txBody>
          <a:bodyPr/>
          <a:lstStyle>
            <a:lvl1pPr>
              <a:defRPr/>
            </a:lvl1pPr>
          </a:lstStyle>
          <a:p>
            <a:pPr>
              <a:defRPr/>
            </a:pPr>
            <a:fld id="{1373C4BC-7090-4863-934D-68DE12A6C191}" type="datetimeFigureOut">
              <a:rPr lang="pt-BR" smtClean="0"/>
              <a:pPr>
                <a:defRPr/>
              </a:pPr>
              <a:t>10/08/2016</a:t>
            </a:fld>
            <a:endParaRPr lang="pt-BR"/>
          </a:p>
        </p:txBody>
      </p:sp>
      <p:sp>
        <p:nvSpPr>
          <p:cNvPr id="4" name="Espaço Reservado para Rodapé 4"/>
          <p:cNvSpPr>
            <a:spLocks noGrp="1"/>
          </p:cNvSpPr>
          <p:nvPr>
            <p:ph type="ftr" sz="quarter" idx="11"/>
          </p:nvPr>
        </p:nvSpPr>
        <p:spPr/>
        <p:txBody>
          <a:bodyPr/>
          <a:lstStyle>
            <a:lvl1pPr>
              <a:defRPr/>
            </a:lvl1pPr>
          </a:lstStyle>
          <a:p>
            <a:pPr>
              <a:defRPr/>
            </a:pPr>
            <a:endParaRPr lang="pt-BR"/>
          </a:p>
        </p:txBody>
      </p:sp>
      <p:sp>
        <p:nvSpPr>
          <p:cNvPr id="5" name="Espaço Reservado para Número de Slide 5"/>
          <p:cNvSpPr>
            <a:spLocks noGrp="1"/>
          </p:cNvSpPr>
          <p:nvPr>
            <p:ph type="sldNum" sz="quarter" idx="12"/>
          </p:nvPr>
        </p:nvSpPr>
        <p:spPr/>
        <p:txBody>
          <a:bodyPr/>
          <a:lstStyle>
            <a:lvl1pPr>
              <a:defRPr/>
            </a:lvl1pPr>
          </a:lstStyle>
          <a:p>
            <a:pPr>
              <a:defRPr/>
            </a:pPr>
            <a:fld id="{09B608A3-8141-4124-97BB-ADD91D625748}" type="slidenum">
              <a:rPr lang="pt-BR"/>
              <a:pPr>
                <a:defRPr/>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3"/>
          <p:cNvSpPr>
            <a:spLocks noGrp="1"/>
          </p:cNvSpPr>
          <p:nvPr>
            <p:ph type="dt" sz="half" idx="10"/>
          </p:nvPr>
        </p:nvSpPr>
        <p:spPr/>
        <p:txBody>
          <a:bodyPr/>
          <a:lstStyle>
            <a:lvl1pPr>
              <a:defRPr/>
            </a:lvl1pPr>
          </a:lstStyle>
          <a:p>
            <a:pPr>
              <a:defRPr/>
            </a:pPr>
            <a:fld id="{0E0C6E3B-48A1-4B78-9680-6671A830A612}" type="datetimeFigureOut">
              <a:rPr lang="pt-BR" smtClean="0"/>
              <a:pPr>
                <a:defRPr/>
              </a:pPr>
              <a:t>10/08/2016</a:t>
            </a:fld>
            <a:endParaRPr lang="pt-BR"/>
          </a:p>
        </p:txBody>
      </p:sp>
      <p:sp>
        <p:nvSpPr>
          <p:cNvPr id="3" name="Espaço Reservado para Rodapé 4"/>
          <p:cNvSpPr>
            <a:spLocks noGrp="1"/>
          </p:cNvSpPr>
          <p:nvPr>
            <p:ph type="ftr" sz="quarter" idx="11"/>
          </p:nvPr>
        </p:nvSpPr>
        <p:spPr/>
        <p:txBody>
          <a:bodyPr/>
          <a:lstStyle>
            <a:lvl1pPr>
              <a:defRPr/>
            </a:lvl1pPr>
          </a:lstStyle>
          <a:p>
            <a:pPr>
              <a:defRPr/>
            </a:pPr>
            <a:endParaRPr lang="pt-BR"/>
          </a:p>
        </p:txBody>
      </p:sp>
      <p:sp>
        <p:nvSpPr>
          <p:cNvPr id="4" name="Espaço Reservado para Número de Slide 5"/>
          <p:cNvSpPr>
            <a:spLocks noGrp="1"/>
          </p:cNvSpPr>
          <p:nvPr>
            <p:ph type="sldNum" sz="quarter" idx="12"/>
          </p:nvPr>
        </p:nvSpPr>
        <p:spPr/>
        <p:txBody>
          <a:bodyPr/>
          <a:lstStyle>
            <a:lvl1pPr>
              <a:defRPr/>
            </a:lvl1pPr>
          </a:lstStyle>
          <a:p>
            <a:pPr>
              <a:defRPr/>
            </a:pPr>
            <a:fld id="{498274DE-461B-4D6F-BF1E-F6CF0A858D2D}" type="slidenum">
              <a:rPr lang="pt-BR"/>
              <a:pPr>
                <a:defRPr/>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3"/>
          <p:cNvSpPr>
            <a:spLocks noGrp="1"/>
          </p:cNvSpPr>
          <p:nvPr>
            <p:ph type="dt" sz="half" idx="10"/>
          </p:nvPr>
        </p:nvSpPr>
        <p:spPr/>
        <p:txBody>
          <a:bodyPr/>
          <a:lstStyle>
            <a:lvl1pPr>
              <a:defRPr/>
            </a:lvl1pPr>
          </a:lstStyle>
          <a:p>
            <a:pPr>
              <a:defRPr/>
            </a:pPr>
            <a:fld id="{A5E61D5C-5AD4-44C0-9971-0F353B6425ED}" type="datetimeFigureOut">
              <a:rPr lang="pt-BR" smtClean="0"/>
              <a:pPr>
                <a:defRPr/>
              </a:pPr>
              <a:t>10/08/2016</a:t>
            </a:fld>
            <a:endParaRPr lang="pt-BR"/>
          </a:p>
        </p:txBody>
      </p:sp>
      <p:sp>
        <p:nvSpPr>
          <p:cNvPr id="6" name="Espaço Reservado para Rodapé 4"/>
          <p:cNvSpPr>
            <a:spLocks noGrp="1"/>
          </p:cNvSpPr>
          <p:nvPr>
            <p:ph type="ftr" sz="quarter" idx="11"/>
          </p:nvPr>
        </p:nvSpPr>
        <p:spPr/>
        <p:txBody>
          <a:bodyPr/>
          <a:lstStyle>
            <a:lvl1pPr>
              <a:defRPr/>
            </a:lvl1pPr>
          </a:lstStyle>
          <a:p>
            <a:pPr>
              <a:defRPr/>
            </a:pPr>
            <a:endParaRPr lang="pt-BR"/>
          </a:p>
        </p:txBody>
      </p:sp>
      <p:sp>
        <p:nvSpPr>
          <p:cNvPr id="7" name="Espaço Reservado para Número de Slide 5"/>
          <p:cNvSpPr>
            <a:spLocks noGrp="1"/>
          </p:cNvSpPr>
          <p:nvPr>
            <p:ph type="sldNum" sz="quarter" idx="12"/>
          </p:nvPr>
        </p:nvSpPr>
        <p:spPr/>
        <p:txBody>
          <a:bodyPr/>
          <a:lstStyle>
            <a:lvl1pPr>
              <a:defRPr/>
            </a:lvl1pPr>
          </a:lstStyle>
          <a:p>
            <a:pPr>
              <a:defRPr/>
            </a:pPr>
            <a:fld id="{45FD4123-2941-4341-90CA-3C8B1B998749}" type="slidenum">
              <a:rPr lang="pt-BR"/>
              <a:pPr>
                <a:defRPr/>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3"/>
          <p:cNvSpPr>
            <a:spLocks noGrp="1"/>
          </p:cNvSpPr>
          <p:nvPr>
            <p:ph type="dt" sz="half" idx="10"/>
          </p:nvPr>
        </p:nvSpPr>
        <p:spPr/>
        <p:txBody>
          <a:bodyPr/>
          <a:lstStyle>
            <a:lvl1pPr>
              <a:defRPr/>
            </a:lvl1pPr>
          </a:lstStyle>
          <a:p>
            <a:pPr>
              <a:defRPr/>
            </a:pPr>
            <a:fld id="{D97E79C1-861D-4509-8BA6-DA7C1770BA29}" type="datetimeFigureOut">
              <a:rPr lang="pt-BR" smtClean="0"/>
              <a:pPr>
                <a:defRPr/>
              </a:pPr>
              <a:t>10/08/2016</a:t>
            </a:fld>
            <a:endParaRPr lang="pt-BR"/>
          </a:p>
        </p:txBody>
      </p:sp>
      <p:sp>
        <p:nvSpPr>
          <p:cNvPr id="6" name="Espaço Reservado para Rodapé 4"/>
          <p:cNvSpPr>
            <a:spLocks noGrp="1"/>
          </p:cNvSpPr>
          <p:nvPr>
            <p:ph type="ftr" sz="quarter" idx="11"/>
          </p:nvPr>
        </p:nvSpPr>
        <p:spPr/>
        <p:txBody>
          <a:bodyPr/>
          <a:lstStyle>
            <a:lvl1pPr>
              <a:defRPr/>
            </a:lvl1pPr>
          </a:lstStyle>
          <a:p>
            <a:pPr>
              <a:defRPr/>
            </a:pPr>
            <a:endParaRPr lang="pt-BR"/>
          </a:p>
        </p:txBody>
      </p:sp>
      <p:sp>
        <p:nvSpPr>
          <p:cNvPr id="7" name="Espaço Reservado para Número de Slide 5"/>
          <p:cNvSpPr>
            <a:spLocks noGrp="1"/>
          </p:cNvSpPr>
          <p:nvPr>
            <p:ph type="sldNum" sz="quarter" idx="12"/>
          </p:nvPr>
        </p:nvSpPr>
        <p:spPr/>
        <p:txBody>
          <a:bodyPr/>
          <a:lstStyle>
            <a:lvl1pPr>
              <a:defRPr/>
            </a:lvl1pPr>
          </a:lstStyle>
          <a:p>
            <a:pPr>
              <a:defRPr/>
            </a:pPr>
            <a:fld id="{DDD6DDB7-0690-4478-B54E-5F5D71959B49}" type="slidenum">
              <a:rPr lang="pt-BR"/>
              <a:pPr>
                <a:defRPr/>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Espaço Reservado para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BR" altLang="pt-BR" smtClean="0"/>
              <a:t>Clique para editar o estilo do título mestre</a:t>
            </a:r>
          </a:p>
        </p:txBody>
      </p:sp>
      <p:sp>
        <p:nvSpPr>
          <p:cNvPr id="1027" name="Espaço Reservado para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BR" altLang="pt-BR" smtClean="0"/>
              <a:t>Clique para editar os estilos do texto mestre</a:t>
            </a:r>
          </a:p>
          <a:p>
            <a:pPr lvl="1"/>
            <a:r>
              <a:rPr lang="pt-BR" altLang="pt-BR" smtClean="0"/>
              <a:t>Segundo nível</a:t>
            </a:r>
          </a:p>
          <a:p>
            <a:pPr lvl="2"/>
            <a:r>
              <a:rPr lang="pt-BR" altLang="pt-BR" smtClean="0"/>
              <a:t>Terceiro nível</a:t>
            </a:r>
          </a:p>
          <a:p>
            <a:pPr lvl="3"/>
            <a:r>
              <a:rPr lang="pt-BR" altLang="pt-BR" smtClean="0"/>
              <a:t>Quarto nível</a:t>
            </a:r>
          </a:p>
          <a:p>
            <a:pPr lvl="4"/>
            <a:r>
              <a:rPr lang="pt-BR" altLang="pt-BR" smtClean="0"/>
              <a:t>Quinto nível</a:t>
            </a: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5307232-82FD-489B-BA9B-AA06A40B2B02}" type="datetimeFigureOut">
              <a:rPr lang="pt-BR" smtClean="0"/>
              <a:pPr>
                <a:defRPr/>
              </a:pPr>
              <a:t>10/08/2016</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3083DDB-7650-4AA5-AC97-7EAE31638DBC}" type="slidenum">
              <a:rPr lang="pt-BR"/>
              <a:pPr>
                <a:defRPr/>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ifla.org/files/assets/school-libraries-resource-centers/publications/school-library-guidelines/school-library-guidelines-pt_br.pdf" TargetMode="External"/><Relationship Id="rId1" Type="http://schemas.openxmlformats.org/officeDocument/2006/relationships/slideLayout" Target="../slideLayouts/slideLayout2.xml"/><Relationship Id="rId4" Type="http://schemas.openxmlformats.org/officeDocument/2006/relationships/hyperlink" Target="http://www.cfb.org.br/UserFiles/File/projetos/MIOLO.pdf"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6.jpeg"/></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3.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gestaoescolar.org.br/espaco/livros-movimento-biblioteca-leitura-leitor-820359.shtml"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legislacao.planalto.gov.br/legisla/legislacao.nsf/Viw_Identificacao/lei%2010.098-2000?OpenDocument"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www.pessoacomdeficiencia.gov.br/app/normas-abnt"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35.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video" Target="file:///C:\Users\M.Rubens\Desktop\Aulas%20Prontas%20SED\Aula%202\5.Videos\Biblioteca%20escolar.mp4" TargetMode="External"/></Relationships>
</file>

<file path=ppt/slides/_rels/slide8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mailto:marcosbibliotecario@gmail.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Deve ser vista como uma Organização </a:t>
            </a:r>
            <a:endParaRPr lang="pt-BR" sz="3600" dirty="0">
              <a:effectLst>
                <a:outerShdw blurRad="38100" dist="38100" dir="2700000" algn="tl">
                  <a:srgbClr val="000000">
                    <a:alpha val="43137"/>
                  </a:srgbClr>
                </a:outerShdw>
              </a:effectLst>
            </a:endParaRPr>
          </a:p>
        </p:txBody>
      </p:sp>
      <p:sp>
        <p:nvSpPr>
          <p:cNvPr id="7" name="Espaço Reservado para Conteúdo 4"/>
          <p:cNvSpPr>
            <a:spLocks noGrp="1"/>
          </p:cNvSpPr>
          <p:nvPr>
            <p:ph idx="1"/>
          </p:nvPr>
        </p:nvSpPr>
        <p:spPr>
          <a:xfrm>
            <a:off x="457200" y="1600200"/>
            <a:ext cx="8229600" cy="4525963"/>
          </a:xfrm>
        </p:spPr>
        <p:txBody>
          <a:bodyPr/>
          <a:lstStyle/>
          <a:p>
            <a:pPr marL="0" indent="0" algn="ctr">
              <a:spcBef>
                <a:spcPts val="1200"/>
              </a:spcBef>
              <a:buNone/>
            </a:pPr>
            <a:r>
              <a:rPr lang="pt-BR" sz="2000" dirty="0" smtClean="0"/>
              <a:t>Que possui uma </a:t>
            </a:r>
            <a:r>
              <a:rPr lang="pt-BR" sz="2000" b="1" dirty="0" smtClean="0">
                <a:solidFill>
                  <a:srgbClr val="FF0000"/>
                </a:solidFill>
              </a:rPr>
              <a:t>Identidade Institucional </a:t>
            </a:r>
            <a:r>
              <a:rPr lang="pt-BR" sz="2000" dirty="0" smtClean="0"/>
              <a:t>que lhe confere personalidade, representada nos conceitos de </a:t>
            </a:r>
            <a:r>
              <a:rPr lang="pt-BR" sz="2000" b="1" dirty="0" smtClean="0"/>
              <a:t>MISSÃO</a:t>
            </a:r>
            <a:r>
              <a:rPr lang="pt-BR" sz="2000" dirty="0" smtClean="0"/>
              <a:t>, </a:t>
            </a:r>
            <a:r>
              <a:rPr lang="pt-BR" sz="2000" b="1" dirty="0" smtClean="0"/>
              <a:t>VISÃO</a:t>
            </a:r>
            <a:r>
              <a:rPr lang="pt-BR" sz="2000" dirty="0" smtClean="0"/>
              <a:t>, </a:t>
            </a:r>
            <a:r>
              <a:rPr lang="pt-BR" sz="2000" b="1" dirty="0" smtClean="0"/>
              <a:t>VALORES</a:t>
            </a:r>
            <a:r>
              <a:rPr lang="pt-BR" sz="2000" dirty="0" smtClean="0"/>
              <a:t> e </a:t>
            </a:r>
            <a:r>
              <a:rPr lang="pt-BR" sz="2000" b="1" dirty="0" smtClean="0"/>
              <a:t>OBJETIVOS</a:t>
            </a:r>
            <a:r>
              <a:rPr lang="pt-BR" sz="2000" dirty="0" smtClean="0"/>
              <a:t>, na qual os clientes/usuários percebem seu valor.</a:t>
            </a:r>
          </a:p>
          <a:p>
            <a:pPr marL="0" indent="0" algn="just">
              <a:spcBef>
                <a:spcPts val="1200"/>
              </a:spcBef>
              <a:buNone/>
            </a:pPr>
            <a:endParaRPr lang="pt-BR" sz="800" b="1" dirty="0" smtClean="0"/>
          </a:p>
          <a:p>
            <a:pPr algn="ctr">
              <a:buNone/>
            </a:pPr>
            <a:r>
              <a:rPr lang="pt-BR" sz="2000" dirty="0" smtClean="0"/>
              <a:t>Esse trinômio responde às questões:</a:t>
            </a:r>
          </a:p>
          <a:p>
            <a:pPr algn="ctr">
              <a:buNone/>
            </a:pPr>
            <a:r>
              <a:rPr lang="pt-BR" sz="2000" dirty="0" smtClean="0"/>
              <a:t>O que a organização </a:t>
            </a:r>
            <a:r>
              <a:rPr lang="pt-BR" sz="2000" b="1" dirty="0" smtClean="0"/>
              <a:t>faz</a:t>
            </a:r>
            <a:r>
              <a:rPr lang="pt-BR" sz="2000" dirty="0" smtClean="0"/>
              <a:t>, </a:t>
            </a:r>
            <a:r>
              <a:rPr lang="pt-BR" sz="2000" b="1" dirty="0" smtClean="0"/>
              <a:t>deseja ser</a:t>
            </a:r>
            <a:r>
              <a:rPr lang="pt-BR" sz="2000" dirty="0" smtClean="0"/>
              <a:t> e em que </a:t>
            </a:r>
            <a:r>
              <a:rPr lang="pt-BR" sz="2000" b="1" dirty="0" smtClean="0"/>
              <a:t>acredita e valoriza</a:t>
            </a:r>
            <a:r>
              <a:rPr lang="pt-BR" sz="2000" dirty="0" smtClean="0"/>
              <a:t>?</a:t>
            </a:r>
          </a:p>
          <a:p>
            <a:pPr marL="0" indent="0" algn="just">
              <a:spcBef>
                <a:spcPts val="1200"/>
              </a:spcBef>
              <a:buNone/>
            </a:pPr>
            <a:endParaRPr lang="pt-BR" sz="2000" b="1" dirty="0" smtClean="0"/>
          </a:p>
          <a:p>
            <a:pPr marL="0" indent="0" algn="just">
              <a:spcBef>
                <a:spcPts val="600"/>
              </a:spcBef>
              <a:buNone/>
            </a:pPr>
            <a:endParaRPr lang="pt-BR" sz="2000" b="1" dirty="0" smtClean="0"/>
          </a:p>
        </p:txBody>
      </p:sp>
      <p:grpSp>
        <p:nvGrpSpPr>
          <p:cNvPr id="12" name="Grupo 11"/>
          <p:cNvGrpSpPr/>
          <p:nvPr/>
        </p:nvGrpSpPr>
        <p:grpSpPr>
          <a:xfrm>
            <a:off x="215840" y="3293368"/>
            <a:ext cx="8784664" cy="3312368"/>
            <a:chOff x="215840" y="3293368"/>
            <a:chExt cx="8784664" cy="3312368"/>
          </a:xfrm>
        </p:grpSpPr>
        <p:graphicFrame>
          <p:nvGraphicFramePr>
            <p:cNvPr id="8" name="Diagrama 7"/>
            <p:cNvGraphicFramePr/>
            <p:nvPr/>
          </p:nvGraphicFramePr>
          <p:xfrm>
            <a:off x="1259632" y="3293368"/>
            <a:ext cx="6552728" cy="3312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aixaDeTexto 8"/>
            <p:cNvSpPr txBox="1"/>
            <p:nvPr/>
          </p:nvSpPr>
          <p:spPr>
            <a:xfrm>
              <a:off x="4932040" y="3913311"/>
              <a:ext cx="3420000" cy="276999"/>
            </a:xfrm>
            <a:prstGeom prst="rect">
              <a:avLst/>
            </a:prstGeom>
            <a:noFill/>
          </p:spPr>
          <p:txBody>
            <a:bodyPr wrap="square" rtlCol="0">
              <a:spAutoFit/>
            </a:bodyPr>
            <a:lstStyle/>
            <a:p>
              <a:r>
                <a:rPr lang="pt-BR" sz="1200" b="1" dirty="0" smtClean="0"/>
                <a:t>(o que fazemos e para que existimos)</a:t>
              </a:r>
              <a:endParaRPr lang="pt-BR" sz="1200" b="1" dirty="0"/>
            </a:p>
          </p:txBody>
        </p:sp>
        <p:sp>
          <p:nvSpPr>
            <p:cNvPr id="10" name="CaixaDeTexto 9"/>
            <p:cNvSpPr txBox="1"/>
            <p:nvPr/>
          </p:nvSpPr>
          <p:spPr>
            <a:xfrm>
              <a:off x="215840" y="5282198"/>
              <a:ext cx="2916000" cy="461665"/>
            </a:xfrm>
            <a:prstGeom prst="rect">
              <a:avLst/>
            </a:prstGeom>
            <a:noFill/>
          </p:spPr>
          <p:txBody>
            <a:bodyPr wrap="square" rtlCol="0">
              <a:spAutoFit/>
            </a:bodyPr>
            <a:lstStyle/>
            <a:p>
              <a:pPr algn="r"/>
              <a:r>
                <a:rPr lang="pt-BR" sz="1200" b="1" dirty="0" smtClean="0"/>
                <a:t>(o que queremos para o futuro </a:t>
              </a:r>
            </a:p>
            <a:p>
              <a:pPr algn="r"/>
              <a:r>
                <a:rPr lang="pt-BR" sz="1200" b="1" dirty="0" smtClean="0"/>
                <a:t>da instituição)</a:t>
              </a:r>
              <a:endParaRPr lang="pt-BR" sz="1200" b="1" dirty="0"/>
            </a:p>
          </p:txBody>
        </p:sp>
        <p:sp>
          <p:nvSpPr>
            <p:cNvPr id="11" name="CaixaDeTexto 10"/>
            <p:cNvSpPr txBox="1"/>
            <p:nvPr/>
          </p:nvSpPr>
          <p:spPr>
            <a:xfrm>
              <a:off x="5688504" y="5055567"/>
              <a:ext cx="3312000" cy="461665"/>
            </a:xfrm>
            <a:prstGeom prst="rect">
              <a:avLst/>
            </a:prstGeom>
            <a:noFill/>
          </p:spPr>
          <p:txBody>
            <a:bodyPr wrap="square" rtlCol="0">
              <a:spAutoFit/>
            </a:bodyPr>
            <a:lstStyle/>
            <a:p>
              <a:r>
                <a:rPr lang="pt-BR" sz="1200" b="1" dirty="0" smtClean="0"/>
                <a:t>(em que acreditamos e o que praticamos que fazemos e para que existimos)</a:t>
              </a:r>
              <a:endParaRPr lang="pt-BR" sz="1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blinds(horizontal)">
                                      <p:cBhvr>
                                        <p:cTn id="11" dur="500"/>
                                        <p:tgtEl>
                                          <p:spTgt spid="7">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500"/>
                                        <p:tgtEl>
                                          <p:spTgt spid="7">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500"/>
                                        <p:tgtEl>
                                          <p:spTgt spid="7">
                                            <p:txEl>
                                              <p:pRg st="3" end="3"/>
                                            </p:txEl>
                                          </p:spTgt>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ço Reservado para Conteúdo 4"/>
          <p:cNvSpPr>
            <a:spLocks noGrp="1"/>
          </p:cNvSpPr>
          <p:nvPr>
            <p:ph idx="1"/>
          </p:nvPr>
        </p:nvSpPr>
        <p:spPr>
          <a:xfrm>
            <a:off x="457200" y="1600200"/>
            <a:ext cx="8229600" cy="4525963"/>
          </a:xfrm>
        </p:spPr>
        <p:txBody>
          <a:bodyPr/>
          <a:lstStyle/>
          <a:p>
            <a:pPr marL="0" indent="0" algn="just">
              <a:spcBef>
                <a:spcPts val="600"/>
              </a:spcBef>
              <a:buNone/>
            </a:pPr>
            <a:endParaRPr lang="pt-BR" sz="2000" dirty="0" smtClean="0"/>
          </a:p>
          <a:p>
            <a:pPr marL="0" indent="0" algn="just">
              <a:spcBef>
                <a:spcPts val="600"/>
              </a:spcBef>
              <a:buNone/>
            </a:pPr>
            <a:r>
              <a:rPr lang="pt-BR" sz="2000" dirty="0" smtClean="0"/>
              <a:t>“É um dispositivo </a:t>
            </a:r>
            <a:r>
              <a:rPr lang="pt-BR" sz="2000" b="1" dirty="0" smtClean="0"/>
              <a:t>dinâmico</a:t>
            </a:r>
            <a:r>
              <a:rPr lang="pt-BR" sz="2000" dirty="0" smtClean="0"/>
              <a:t>, </a:t>
            </a:r>
            <a:r>
              <a:rPr lang="pt-BR" sz="2000" b="1" dirty="0" smtClean="0"/>
              <a:t>complexo</a:t>
            </a:r>
            <a:r>
              <a:rPr lang="pt-BR" sz="2000" dirty="0" smtClean="0"/>
              <a:t>, constituído por elementos heterogêneos: arquitetura e ambiente, técnicas e tecnologias, processos e produtos, regras e regulamentos, conteúdos materiais e imateriais, responsáveis por sobrepor significados aos significados por ela guardados, constituindo-se elementos de sua natureza.”</a:t>
            </a:r>
          </a:p>
          <a:p>
            <a:pPr marL="0" indent="0" algn="just">
              <a:spcBef>
                <a:spcPts val="600"/>
              </a:spcBef>
              <a:buNone/>
            </a:pPr>
            <a:endParaRPr lang="pt-BR" sz="2000" dirty="0" smtClean="0"/>
          </a:p>
          <a:p>
            <a:pPr marL="0" indent="0" algn="r">
              <a:spcBef>
                <a:spcPts val="600"/>
              </a:spcBef>
              <a:buNone/>
            </a:pPr>
            <a:r>
              <a:rPr lang="pt-BR" sz="2000" dirty="0" smtClean="0"/>
              <a:t>(PIERUCCINI, 2010)</a:t>
            </a:r>
          </a:p>
          <a:p>
            <a:pPr marL="0" indent="0" algn="r">
              <a:spcBef>
                <a:spcPts val="600"/>
              </a:spcBef>
              <a:buNone/>
            </a:pPr>
            <a:endParaRPr lang="pt-BR" sz="2000" dirty="0" smtClean="0"/>
          </a:p>
          <a:p>
            <a:pPr marL="0" indent="0" algn="r">
              <a:spcBef>
                <a:spcPts val="600"/>
              </a:spcBef>
              <a:buNone/>
            </a:pPr>
            <a:endParaRPr lang="pt-BR" sz="2000" dirty="0" smtClean="0"/>
          </a:p>
          <a:p>
            <a:pPr marL="0" indent="0" algn="just">
              <a:spcBef>
                <a:spcPts val="600"/>
              </a:spcBef>
              <a:buNone/>
            </a:pPr>
            <a:endParaRPr lang="pt-BR" sz="2000" dirty="0" smtClean="0"/>
          </a:p>
          <a:p>
            <a:pPr marL="0" indent="0" algn="just">
              <a:spcBef>
                <a:spcPts val="600"/>
              </a:spcBef>
              <a:buNone/>
            </a:pPr>
            <a:endParaRPr lang="pt-BR" sz="2000" dirty="0" smtClean="0"/>
          </a:p>
          <a:p>
            <a:pPr marL="0" indent="0" algn="just">
              <a:spcBef>
                <a:spcPts val="600"/>
              </a:spcBef>
              <a:buNone/>
            </a:pPr>
            <a:endParaRPr lang="pt-BR" sz="2000" dirty="0" smtClean="0"/>
          </a:p>
          <a:p>
            <a:pPr marL="0" indent="0" algn="just">
              <a:spcBef>
                <a:spcPts val="600"/>
              </a:spcBef>
              <a:buNone/>
            </a:pPr>
            <a:endParaRPr lang="pt-BR" sz="2000" dirty="0" smtClean="0"/>
          </a:p>
          <a:p>
            <a:pPr marL="0" indent="0" algn="just">
              <a:spcBef>
                <a:spcPts val="600"/>
              </a:spcBef>
              <a:buNone/>
            </a:pPr>
            <a:endParaRPr lang="pt-BR" sz="2000" dirty="0" smtClean="0"/>
          </a:p>
          <a:p>
            <a:pPr marL="0" indent="0" algn="just">
              <a:spcBef>
                <a:spcPts val="600"/>
              </a:spcBef>
              <a:buNone/>
            </a:pPr>
            <a:endParaRPr lang="pt-BR" sz="2000" dirty="0" smtClean="0"/>
          </a:p>
        </p:txBody>
      </p:sp>
      <p:sp>
        <p:nvSpPr>
          <p:cNvPr id="7"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Deve ser vista como uma Organização </a:t>
            </a:r>
            <a:endParaRPr lang="pt-BR" sz="36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animEffect transition="in" filter="blinds(horizontal)">
                                      <p:cBhvr>
                                        <p:cTn id="11" dur="500"/>
                                        <p:tgtEl>
                                          <p:spTgt spid="6">
                                            <p:txEl>
                                              <p:pRg st="3" end="3"/>
                                            </p:txEl>
                                          </p:spTgt>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M.Rubens\Desktop\Projeto Capacitação em Bibliotecas SED\DocSed\Nova pasta\professor-4-formas-de-ajudar-seus-alunos-a-criarem-perguntas-inteligentes-noticias.jpg"/>
          <p:cNvPicPr>
            <a:picLocks noChangeAspect="1" noChangeArrowheads="1"/>
          </p:cNvPicPr>
          <p:nvPr/>
        </p:nvPicPr>
        <p:blipFill>
          <a:blip r:embed="rId2" cstate="print"/>
          <a:srcRect/>
          <a:stretch>
            <a:fillRect/>
          </a:stretch>
        </p:blipFill>
        <p:spPr bwMode="auto">
          <a:xfrm>
            <a:off x="683568" y="2492896"/>
            <a:ext cx="7704856" cy="3464613"/>
          </a:xfrm>
          <a:prstGeom prst="rect">
            <a:avLst/>
          </a:prstGeom>
          <a:ln>
            <a:noFill/>
          </a:ln>
          <a:effectLst>
            <a:softEdge rad="112500"/>
          </a:effectLst>
        </p:spPr>
      </p:pic>
      <p:sp>
        <p:nvSpPr>
          <p:cNvPr id="6" name="Espaço Reservado para Conteúdo 4"/>
          <p:cNvSpPr>
            <a:spLocks noGrp="1"/>
          </p:cNvSpPr>
          <p:nvPr>
            <p:ph idx="1"/>
          </p:nvPr>
        </p:nvSpPr>
        <p:spPr>
          <a:xfrm>
            <a:off x="457200" y="1124744"/>
            <a:ext cx="8229600" cy="4525963"/>
          </a:xfrm>
        </p:spPr>
        <p:txBody>
          <a:bodyPr/>
          <a:lstStyle/>
          <a:p>
            <a:pPr marL="360000" indent="-360000" algn="ctr">
              <a:spcBef>
                <a:spcPts val="600"/>
              </a:spcBef>
              <a:buNone/>
            </a:pPr>
            <a:r>
              <a:rPr lang="pt-BR" sz="2500" b="1" dirty="0" smtClean="0"/>
              <a:t>Que possui, ou pelo menos deveria possuir uma Identidade?</a:t>
            </a:r>
          </a:p>
          <a:p>
            <a:pPr marL="360000" indent="-360000" algn="ctr">
              <a:spcBef>
                <a:spcPts val="600"/>
              </a:spcBef>
              <a:buNone/>
            </a:pPr>
            <a:r>
              <a:rPr lang="pt-BR" sz="2800" b="1" dirty="0" smtClean="0"/>
              <a:t>Definida por sua Missão? Visão? Objetivos? </a:t>
            </a:r>
          </a:p>
          <a:p>
            <a:pPr marL="360000" indent="-360000" algn="ctr">
              <a:spcBef>
                <a:spcPts val="600"/>
              </a:spcBef>
              <a:buNone/>
            </a:pPr>
            <a:endParaRPr lang="pt-BR" sz="2800" b="1" dirty="0" smtClean="0"/>
          </a:p>
          <a:p>
            <a:pPr marL="360000" indent="-360000" algn="ctr">
              <a:spcBef>
                <a:spcPts val="600"/>
              </a:spcBef>
              <a:buNone/>
            </a:pPr>
            <a:endParaRPr lang="pt-BR"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blinds(horizontal)">
                                      <p:cBhvr>
                                        <p:cTn id="14"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 Papel da BE no contexto educacional</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0" indent="0" algn="just">
              <a:spcBef>
                <a:spcPts val="600"/>
              </a:spcBef>
              <a:buNone/>
            </a:pPr>
            <a:endParaRPr lang="pt-BR" sz="2000" dirty="0" smtClean="0"/>
          </a:p>
          <a:p>
            <a:pPr marL="0" indent="0" algn="just">
              <a:spcBef>
                <a:spcPts val="600"/>
              </a:spcBef>
              <a:buNone/>
            </a:pPr>
            <a:r>
              <a:rPr lang="pt-BR" sz="2000" dirty="0" smtClean="0"/>
              <a:t>A biblioteca escolar é um </a:t>
            </a:r>
            <a:r>
              <a:rPr lang="pt-BR" sz="2000" b="1" dirty="0" smtClean="0"/>
              <a:t>instrumento</a:t>
            </a:r>
            <a:r>
              <a:rPr lang="pt-BR" sz="2000" dirty="0" smtClean="0"/>
              <a:t> </a:t>
            </a:r>
            <a:r>
              <a:rPr lang="pt-BR" sz="2000" b="1" dirty="0" smtClean="0"/>
              <a:t>de desenvolvimento </a:t>
            </a:r>
            <a:r>
              <a:rPr lang="pt-BR" sz="2000" dirty="0" smtClean="0"/>
              <a:t>de currículo e permite o fomento à </a:t>
            </a:r>
            <a:r>
              <a:rPr lang="pt-BR" sz="2000" b="1" dirty="0" smtClean="0"/>
              <a:t>leitura</a:t>
            </a:r>
            <a:r>
              <a:rPr lang="pt-BR" sz="2000" dirty="0" smtClean="0"/>
              <a:t> e à formação de uma </a:t>
            </a:r>
            <a:r>
              <a:rPr lang="pt-BR" sz="2000" b="1" dirty="0" smtClean="0"/>
              <a:t>atitude científica</a:t>
            </a:r>
            <a:r>
              <a:rPr lang="pt-BR" sz="2000" dirty="0" smtClean="0"/>
              <a:t>; constitui um elemento que forma o indivíduo para a aprendizagem permanente; fomenta a </a:t>
            </a:r>
            <a:r>
              <a:rPr lang="pt-BR" sz="2000" b="1" dirty="0" smtClean="0"/>
              <a:t>criatividade</a:t>
            </a:r>
            <a:r>
              <a:rPr lang="pt-BR" sz="2000" dirty="0" smtClean="0"/>
              <a:t>, a comunicação, facilita a recreação, apoia os docentes na sua capacitação e oferece a informação necessária para a tomada de decisão em aula. Trabalha também com os pais e outros agentes da comunidade.</a:t>
            </a:r>
          </a:p>
          <a:p>
            <a:pPr marL="0" indent="0" algn="just">
              <a:spcBef>
                <a:spcPts val="600"/>
              </a:spcBef>
              <a:buNone/>
            </a:pPr>
            <a:endParaRPr lang="pt-BR" sz="2000" dirty="0" smtClean="0"/>
          </a:p>
          <a:p>
            <a:pPr marL="0" indent="0" algn="r">
              <a:spcBef>
                <a:spcPts val="600"/>
              </a:spcBef>
              <a:buNone/>
            </a:pPr>
            <a:r>
              <a:rPr lang="pt-BR" sz="2000" dirty="0" smtClean="0"/>
              <a:t>(NEGRÃO,1987)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blinds(horizontal)">
                                      <p:cBhvr>
                                        <p:cTn id="7" dur="1000"/>
                                        <p:tgtEl>
                                          <p:spTgt spid="6">
                                            <p:txEl>
                                              <p:pRg st="3" end="3"/>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1000"/>
                                        <p:tgtEl>
                                          <p:spTgt spid="6">
                                            <p:txEl>
                                              <p:pRg st="1" end="1"/>
                                            </p:txEl>
                                          </p:spTgt>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Políticas Públicas </a:t>
            </a:r>
            <a:endParaRPr lang="pt-BR" sz="3600" dirty="0">
              <a:effectLst>
                <a:outerShdw blurRad="38100" dist="38100" dir="2700000" algn="tl">
                  <a:srgbClr val="000000">
                    <a:alpha val="43137"/>
                  </a:srgbClr>
                </a:outerShdw>
              </a:effectLst>
            </a:endParaRPr>
          </a:p>
        </p:txBody>
      </p:sp>
      <p:pic>
        <p:nvPicPr>
          <p:cNvPr id="20482" name="Picture 2" descr="C:\Users\M.Rubens\Desktop\Projeto Capacitação em Bibliotecas SED\Imagens\duvidas-615x393.jpg"/>
          <p:cNvPicPr>
            <a:picLocks noChangeAspect="1" noChangeArrowheads="1"/>
          </p:cNvPicPr>
          <p:nvPr/>
        </p:nvPicPr>
        <p:blipFill>
          <a:blip r:embed="rId2" cstate="print"/>
          <a:srcRect/>
          <a:stretch>
            <a:fillRect/>
          </a:stretch>
        </p:blipFill>
        <p:spPr bwMode="auto">
          <a:xfrm>
            <a:off x="1152360" y="1427093"/>
            <a:ext cx="6660000" cy="3119090"/>
          </a:xfrm>
          <a:prstGeom prst="rect">
            <a:avLst/>
          </a:prstGeom>
          <a:ln>
            <a:noFill/>
          </a:ln>
          <a:effectLst>
            <a:softEdge rad="112500"/>
          </a:effectLst>
        </p:spPr>
      </p:pic>
      <p:sp>
        <p:nvSpPr>
          <p:cNvPr id="7" name="Espaço Reservado para Conteúdo 4"/>
          <p:cNvSpPr>
            <a:spLocks noGrp="1"/>
          </p:cNvSpPr>
          <p:nvPr>
            <p:ph idx="1"/>
          </p:nvPr>
        </p:nvSpPr>
        <p:spPr>
          <a:xfrm>
            <a:off x="457200" y="1600200"/>
            <a:ext cx="8147248" cy="4525963"/>
          </a:xfrm>
        </p:spPr>
        <p:txBody>
          <a:bodyPr/>
          <a:lstStyle/>
          <a:p>
            <a:pPr marL="0" indent="0" algn="ctr">
              <a:spcBef>
                <a:spcPts val="600"/>
              </a:spcBef>
              <a:buNone/>
            </a:pPr>
            <a:endParaRPr lang="pt-BR" sz="2000" dirty="0" smtClean="0"/>
          </a:p>
          <a:p>
            <a:pPr marL="0" indent="0" algn="ctr">
              <a:spcBef>
                <a:spcPts val="600"/>
              </a:spcBef>
              <a:buNone/>
            </a:pPr>
            <a:endParaRPr lang="pt-BR" sz="2000" dirty="0" smtClean="0"/>
          </a:p>
          <a:p>
            <a:pPr marL="0" indent="0" algn="ctr">
              <a:spcBef>
                <a:spcPts val="600"/>
              </a:spcBef>
              <a:buNone/>
            </a:pPr>
            <a:endParaRPr lang="pt-BR" sz="2000" dirty="0" smtClean="0"/>
          </a:p>
          <a:p>
            <a:pPr marL="0" indent="0" algn="ctr">
              <a:spcBef>
                <a:spcPts val="600"/>
              </a:spcBef>
              <a:buNone/>
            </a:pPr>
            <a:endParaRPr lang="pt-BR" sz="2000" dirty="0" smtClean="0"/>
          </a:p>
          <a:p>
            <a:pPr marL="0" indent="0" algn="ctr">
              <a:spcBef>
                <a:spcPts val="600"/>
              </a:spcBef>
              <a:buNone/>
            </a:pPr>
            <a:endParaRPr lang="pt-BR" sz="2000" dirty="0" smtClean="0"/>
          </a:p>
          <a:p>
            <a:pPr marL="0" indent="0" algn="ctr">
              <a:spcBef>
                <a:spcPts val="600"/>
              </a:spcBef>
              <a:buNone/>
            </a:pPr>
            <a:endParaRPr lang="pt-BR" sz="2000" dirty="0" smtClean="0"/>
          </a:p>
          <a:p>
            <a:pPr marL="0" indent="0" algn="ctr">
              <a:spcBef>
                <a:spcPts val="600"/>
              </a:spcBef>
              <a:buNone/>
            </a:pPr>
            <a:endParaRPr lang="pt-BR" sz="2000" dirty="0" smtClean="0"/>
          </a:p>
          <a:p>
            <a:pPr marL="0" indent="0" algn="ctr">
              <a:spcBef>
                <a:spcPts val="600"/>
              </a:spcBef>
              <a:buNone/>
            </a:pPr>
            <a:endParaRPr lang="pt-BR" sz="2000" dirty="0" smtClean="0"/>
          </a:p>
          <a:p>
            <a:pPr marL="0" indent="0" algn="ctr">
              <a:spcBef>
                <a:spcPts val="600"/>
              </a:spcBef>
              <a:buNone/>
            </a:pPr>
            <a:r>
              <a:rPr lang="pt-BR" sz="2000" dirty="0" smtClean="0"/>
              <a:t>“São um conjunto de programas, ações, atividades e decisões do governo com a participação de entes públicos ou privados, voltadas para a solução (ou não) de problemas da sociedade e visando assegurar                      determinado direito.”</a:t>
            </a:r>
          </a:p>
          <a:p>
            <a:pPr marL="0" indent="0" algn="ctr">
              <a:spcBef>
                <a:spcPts val="600"/>
              </a:spcBef>
              <a:buNone/>
            </a:pPr>
            <a:endParaRPr lang="pt-BR" sz="2000" dirty="0" smtClean="0"/>
          </a:p>
        </p:txBody>
      </p:sp>
      <p:sp>
        <p:nvSpPr>
          <p:cNvPr id="8" name="CaixaDeTexto 7"/>
          <p:cNvSpPr txBox="1"/>
          <p:nvPr/>
        </p:nvSpPr>
        <p:spPr>
          <a:xfrm>
            <a:off x="4533900" y="6082630"/>
            <a:ext cx="4104456" cy="307777"/>
          </a:xfrm>
          <a:prstGeom prst="rect">
            <a:avLst/>
          </a:prstGeom>
          <a:noFill/>
        </p:spPr>
        <p:txBody>
          <a:bodyPr wrap="square" rtlCol="0">
            <a:spAutoFit/>
          </a:bodyPr>
          <a:lstStyle/>
          <a:p>
            <a:pPr algn="r"/>
            <a:r>
              <a:rPr lang="pt-BR" sz="1400" b="1" dirty="0" smtClean="0">
                <a:latin typeface="+mn-lt"/>
              </a:rPr>
              <a:t>Fonte: SOUZA, 2006.</a:t>
            </a:r>
            <a:endParaRPr lang="pt-BR" sz="1400" b="1"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0482"/>
                                        </p:tgtEl>
                                        <p:attrNameLst>
                                          <p:attrName>style.visibility</p:attrName>
                                        </p:attrNameLst>
                                      </p:cBhvr>
                                      <p:to>
                                        <p:strVal val="visible"/>
                                      </p:to>
                                    </p:set>
                                    <p:animEffect transition="in" filter="blinds(horizontal)">
                                      <p:cBhvr>
                                        <p:cTn id="11" dur="500"/>
                                        <p:tgtEl>
                                          <p:spTgt spid="20482"/>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7">
                                            <p:txEl>
                                              <p:pRg st="8" end="8"/>
                                            </p:txEl>
                                          </p:spTgt>
                                        </p:tgtEl>
                                        <p:attrNameLst>
                                          <p:attrName>style.visibility</p:attrName>
                                        </p:attrNameLst>
                                      </p:cBhvr>
                                      <p:to>
                                        <p:strVal val="visible"/>
                                      </p:to>
                                    </p:set>
                                    <p:animEffect transition="in" filter="blinds(horizontal)">
                                      <p:cBhvr>
                                        <p:cTn id="15" dur="500"/>
                                        <p:tgtEl>
                                          <p:spTgt spid="7">
                                            <p:txEl>
                                              <p:pRg st="8" end="8"/>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Onde está a Biblioteca Escolar?</a:t>
            </a:r>
            <a:endParaRPr lang="pt-BR" sz="3600" dirty="0">
              <a:effectLst>
                <a:outerShdw blurRad="38100" dist="38100" dir="2700000" algn="tl">
                  <a:srgbClr val="000000">
                    <a:alpha val="43137"/>
                  </a:srgbClr>
                </a:outerShdw>
              </a:effectLst>
            </a:endParaRPr>
          </a:p>
        </p:txBody>
      </p:sp>
      <p:pic>
        <p:nvPicPr>
          <p:cNvPr id="77826" name="Picture 2" descr="C:\Users\M.Rubens\Desktop\Projeto Capacitação em Bibliotecas SED\Imagens\duvidas-sobre-ter-ou-nao-uma-imobiliaria.jpg"/>
          <p:cNvPicPr>
            <a:picLocks noChangeAspect="1" noChangeArrowheads="1"/>
          </p:cNvPicPr>
          <p:nvPr/>
        </p:nvPicPr>
        <p:blipFill>
          <a:blip r:embed="rId2" cstate="print"/>
          <a:srcRect/>
          <a:stretch>
            <a:fillRect/>
          </a:stretch>
        </p:blipFill>
        <p:spPr bwMode="auto">
          <a:xfrm>
            <a:off x="721627" y="1556792"/>
            <a:ext cx="7716217" cy="468052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7826"/>
                                        </p:tgtEl>
                                        <p:attrNameLst>
                                          <p:attrName>style.visibility</p:attrName>
                                        </p:attrNameLst>
                                      </p:cBhvr>
                                      <p:to>
                                        <p:strVal val="visible"/>
                                      </p:to>
                                    </p:set>
                                    <p:animEffect transition="in" filter="blinds(horizontal)">
                                      <p:cBhvr>
                                        <p:cTn id="11" dur="5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Onde está a Biblioteca Escolar?</a:t>
            </a:r>
            <a:endParaRPr lang="pt-BR" sz="3600" dirty="0">
              <a:effectLst>
                <a:outerShdw blurRad="38100" dist="38100" dir="2700000" algn="tl">
                  <a:srgbClr val="000000">
                    <a:alpha val="43137"/>
                  </a:srgbClr>
                </a:outerShdw>
              </a:effectLst>
            </a:endParaRPr>
          </a:p>
        </p:txBody>
      </p:sp>
      <p:grpSp>
        <p:nvGrpSpPr>
          <p:cNvPr id="36" name="Grupo 35"/>
          <p:cNvGrpSpPr/>
          <p:nvPr/>
        </p:nvGrpSpPr>
        <p:grpSpPr>
          <a:xfrm>
            <a:off x="-4980" y="1500550"/>
            <a:ext cx="9144000" cy="4896000"/>
            <a:chOff x="-4980" y="1500550"/>
            <a:chExt cx="9144000" cy="4896000"/>
          </a:xfrm>
        </p:grpSpPr>
        <p:sp>
          <p:nvSpPr>
            <p:cNvPr id="33" name="Retângulo 32"/>
            <p:cNvSpPr/>
            <p:nvPr/>
          </p:nvSpPr>
          <p:spPr>
            <a:xfrm>
              <a:off x="-4980" y="1500550"/>
              <a:ext cx="9144000" cy="489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32" name="Grupo 31"/>
            <p:cNvGrpSpPr/>
            <p:nvPr/>
          </p:nvGrpSpPr>
          <p:grpSpPr>
            <a:xfrm>
              <a:off x="116448" y="1983203"/>
              <a:ext cx="8928688" cy="4152269"/>
              <a:chOff x="116448" y="2031894"/>
              <a:chExt cx="8928688" cy="3816424"/>
            </a:xfrm>
          </p:grpSpPr>
          <p:sp>
            <p:nvSpPr>
              <p:cNvPr id="10" name="Elipse 9"/>
              <p:cNvSpPr/>
              <p:nvPr/>
            </p:nvSpPr>
            <p:spPr>
              <a:xfrm>
                <a:off x="116448" y="2319926"/>
                <a:ext cx="4284000" cy="3168352"/>
              </a:xfrm>
              <a:prstGeom prst="ellipse">
                <a:avLst/>
              </a:prstGeom>
              <a:gradFill>
                <a:gsLst>
                  <a:gs pos="0">
                    <a:schemeClr val="accent5">
                      <a:shade val="51000"/>
                      <a:satMod val="130000"/>
                      <a:alpha val="9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a:r>
                  <a:rPr lang="pt-BR" sz="1600" b="1" dirty="0" smtClean="0"/>
                  <a:t>SETOR TÉCNICO ADMINISTRATIVO</a:t>
                </a:r>
              </a:p>
              <a:p>
                <a:pPr algn="ctr"/>
                <a:endParaRPr lang="pt-BR" dirty="0" smtClean="0"/>
              </a:p>
              <a:p>
                <a:pPr algn="ctr"/>
                <a:r>
                  <a:rPr lang="pt-BR" sz="1600" dirty="0" smtClean="0"/>
                  <a:t>Secretaria Escolar</a:t>
                </a:r>
              </a:p>
              <a:p>
                <a:pPr algn="ctr"/>
                <a:r>
                  <a:rPr lang="pt-BR" sz="1600" dirty="0" smtClean="0"/>
                  <a:t>Zeladoria, Limpeza e Vigilância</a:t>
                </a:r>
              </a:p>
              <a:p>
                <a:pPr algn="ctr"/>
                <a:r>
                  <a:rPr lang="pt-BR" sz="1600" dirty="0" smtClean="0"/>
                  <a:t>Laboratório de Informática</a:t>
                </a:r>
              </a:p>
              <a:p>
                <a:pPr algn="ctr"/>
                <a:r>
                  <a:rPr lang="pt-BR" sz="2400" b="1" spc="300" dirty="0" smtClean="0">
                    <a:solidFill>
                      <a:schemeClr val="tx2">
                        <a:lumMod val="75000"/>
                      </a:schemeClr>
                    </a:solidFill>
                  </a:rPr>
                  <a:t>Biblioteca</a:t>
                </a:r>
                <a:endParaRPr lang="pt-BR" sz="2400" b="1" spc="300" dirty="0">
                  <a:solidFill>
                    <a:schemeClr val="tx2">
                      <a:lumMod val="75000"/>
                    </a:schemeClr>
                  </a:solidFill>
                </a:endParaRPr>
              </a:p>
            </p:txBody>
          </p:sp>
          <p:sp>
            <p:nvSpPr>
              <p:cNvPr id="12" name="Elipse 11"/>
              <p:cNvSpPr/>
              <p:nvPr/>
            </p:nvSpPr>
            <p:spPr>
              <a:xfrm>
                <a:off x="6309136" y="2895990"/>
                <a:ext cx="2736000" cy="2088232"/>
              </a:xfrm>
              <a:prstGeom prst="ellipse">
                <a:avLst/>
              </a:prstGeom>
              <a:gradFill>
                <a:gsLst>
                  <a:gs pos="0">
                    <a:schemeClr val="accent5">
                      <a:shade val="51000"/>
                      <a:satMod val="130000"/>
                      <a:alpha val="9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a:r>
                  <a:rPr lang="pt-BR" sz="1600" b="1" dirty="0" smtClean="0"/>
                  <a:t>SETOR PEDAGÓGICO</a:t>
                </a:r>
              </a:p>
              <a:p>
                <a:pPr algn="ctr"/>
                <a:endParaRPr lang="pt-BR" sz="1600" dirty="0" smtClean="0"/>
              </a:p>
              <a:p>
                <a:pPr algn="ctr"/>
                <a:r>
                  <a:rPr lang="pt-BR" sz="1600" dirty="0" smtClean="0"/>
                  <a:t>Conselho de Classe</a:t>
                </a:r>
              </a:p>
              <a:p>
                <a:pPr algn="ctr"/>
                <a:r>
                  <a:rPr lang="pt-BR" sz="1600" dirty="0" smtClean="0"/>
                  <a:t>Coordenação</a:t>
                </a:r>
              </a:p>
              <a:p>
                <a:pPr algn="ctr"/>
                <a:endParaRPr lang="pt-BR" sz="1600" dirty="0"/>
              </a:p>
            </p:txBody>
          </p:sp>
          <p:sp>
            <p:nvSpPr>
              <p:cNvPr id="15" name="Elipse 14"/>
              <p:cNvSpPr/>
              <p:nvPr/>
            </p:nvSpPr>
            <p:spPr>
              <a:xfrm>
                <a:off x="3644840" y="2031894"/>
                <a:ext cx="3240360" cy="1008112"/>
              </a:xfrm>
              <a:prstGeom prst="ellipse">
                <a:avLst/>
              </a:prstGeom>
              <a:gradFill>
                <a:gsLst>
                  <a:gs pos="0">
                    <a:schemeClr val="accent5">
                      <a:shade val="51000"/>
                      <a:satMod val="130000"/>
                      <a:alpha val="9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a:r>
                  <a:rPr lang="pt-BR" sz="1600" dirty="0" smtClean="0"/>
                  <a:t>CONSELHO DE ESCOLA</a:t>
                </a:r>
                <a:endParaRPr lang="pt-BR" sz="1600" dirty="0"/>
              </a:p>
            </p:txBody>
          </p:sp>
          <p:sp>
            <p:nvSpPr>
              <p:cNvPr id="16" name="Elipse 15"/>
              <p:cNvSpPr/>
              <p:nvPr/>
            </p:nvSpPr>
            <p:spPr>
              <a:xfrm>
                <a:off x="3813566" y="2967998"/>
                <a:ext cx="2808312" cy="1008112"/>
              </a:xfrm>
              <a:prstGeom prst="ellipse">
                <a:avLst/>
              </a:prstGeom>
              <a:gradFill>
                <a:gsLst>
                  <a:gs pos="0">
                    <a:schemeClr val="accent5">
                      <a:shade val="51000"/>
                      <a:satMod val="130000"/>
                      <a:alpha val="9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a:r>
                  <a:rPr lang="pt-BR" sz="1600" dirty="0" smtClean="0"/>
                  <a:t>DIREÇÃO</a:t>
                </a:r>
              </a:p>
              <a:p>
                <a:pPr algn="ctr"/>
                <a:r>
                  <a:rPr lang="pt-BR" sz="1600" dirty="0" smtClean="0"/>
                  <a:t>COORDENAÇÃO</a:t>
                </a:r>
                <a:endParaRPr lang="pt-BR" sz="1600" dirty="0"/>
              </a:p>
            </p:txBody>
          </p:sp>
          <p:sp>
            <p:nvSpPr>
              <p:cNvPr id="17" name="Elipse 16"/>
              <p:cNvSpPr/>
              <p:nvPr/>
            </p:nvSpPr>
            <p:spPr>
              <a:xfrm>
                <a:off x="3860864" y="3904102"/>
                <a:ext cx="2808312" cy="1008112"/>
              </a:xfrm>
              <a:prstGeom prst="ellipse">
                <a:avLst/>
              </a:prstGeom>
              <a:gradFill>
                <a:gsLst>
                  <a:gs pos="0">
                    <a:schemeClr val="accent5">
                      <a:shade val="51000"/>
                      <a:satMod val="130000"/>
                      <a:alpha val="9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a:r>
                  <a:rPr lang="pt-BR" sz="1600" dirty="0" smtClean="0"/>
                  <a:t>PROFESSORES</a:t>
                </a:r>
              </a:p>
              <a:p>
                <a:pPr algn="ctr"/>
                <a:r>
                  <a:rPr lang="pt-BR" sz="1600" dirty="0" smtClean="0"/>
                  <a:t>ALUNOS</a:t>
                </a:r>
                <a:endParaRPr lang="pt-BR" sz="1600" dirty="0"/>
              </a:p>
            </p:txBody>
          </p:sp>
          <p:sp>
            <p:nvSpPr>
              <p:cNvPr id="18" name="Elipse 17"/>
              <p:cNvSpPr/>
              <p:nvPr/>
            </p:nvSpPr>
            <p:spPr>
              <a:xfrm>
                <a:off x="3572832" y="4840206"/>
                <a:ext cx="3456384" cy="1008112"/>
              </a:xfrm>
              <a:prstGeom prst="ellipse">
                <a:avLst/>
              </a:prstGeom>
              <a:gradFill>
                <a:gsLst>
                  <a:gs pos="0">
                    <a:schemeClr val="accent5">
                      <a:shade val="51000"/>
                      <a:satMod val="130000"/>
                      <a:alpha val="9000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rtlCol="0" anchor="ctr"/>
              <a:lstStyle/>
              <a:p>
                <a:pPr algn="ctr"/>
                <a:r>
                  <a:rPr lang="pt-BR" sz="1600" dirty="0" smtClean="0"/>
                  <a:t>PAIS E COMUNIDADE</a:t>
                </a:r>
              </a:p>
              <a:p>
                <a:pPr algn="ctr"/>
                <a:r>
                  <a:rPr lang="pt-BR" sz="1600" dirty="0" smtClean="0"/>
                  <a:t>APM</a:t>
                </a:r>
                <a:endParaRPr lang="pt-BR" sz="1600" dirty="0"/>
              </a:p>
            </p:txBody>
          </p:sp>
        </p:grpSp>
      </p:grpSp>
      <p:sp>
        <p:nvSpPr>
          <p:cNvPr id="35"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b="1" dirty="0" smtClean="0">
                <a:solidFill>
                  <a:schemeClr val="tx2"/>
                </a:solidFill>
              </a:rPr>
              <a:t>Estrutura Básica de uma Escola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5">
                                            <p:txEl>
                                              <p:pRg st="0" end="0"/>
                                            </p:txEl>
                                          </p:spTgt>
                                        </p:tgtEl>
                                        <p:attrNameLst>
                                          <p:attrName>style.visibility</p:attrName>
                                        </p:attrNameLst>
                                      </p:cBhvr>
                                      <p:to>
                                        <p:strVal val="visible"/>
                                      </p:to>
                                    </p:set>
                                    <p:animEffect transition="in" filter="blinds(horizontal)">
                                      <p:cBhvr>
                                        <p:cTn id="11" dur="1000"/>
                                        <p:tgtEl>
                                          <p:spTgt spid="35">
                                            <p:txEl>
                                              <p:pRg st="0" end="0"/>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blinds(horizontal)">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Onde está a Biblioteca Escolar?</a:t>
            </a:r>
            <a:endParaRPr lang="pt-BR" sz="3600" dirty="0">
              <a:effectLst>
                <a:outerShdw blurRad="38100" dist="38100" dir="2700000" algn="tl">
                  <a:srgbClr val="000000">
                    <a:alpha val="43137"/>
                  </a:srgbClr>
                </a:outerShdw>
              </a:effectLst>
            </a:endParaRPr>
          </a:p>
        </p:txBody>
      </p:sp>
      <p:sp>
        <p:nvSpPr>
          <p:cNvPr id="13" name="Espaço Reservado para Conteúdo 12"/>
          <p:cNvSpPr>
            <a:spLocks noGrp="1"/>
          </p:cNvSpPr>
          <p:nvPr>
            <p:ph idx="1"/>
          </p:nvPr>
        </p:nvSpPr>
        <p:spPr/>
        <p:txBody>
          <a:bodyPr/>
          <a:lstStyle/>
          <a:p>
            <a:pPr algn="ctr">
              <a:buNone/>
            </a:pPr>
            <a:r>
              <a:rPr lang="pt-BR" sz="2800" dirty="0" smtClean="0"/>
              <a:t>Ela faz parte do Projeto Político Pedagógico da Escola?</a:t>
            </a:r>
            <a:endParaRPr lang="pt-BR" sz="2800" dirty="0"/>
          </a:p>
        </p:txBody>
      </p:sp>
      <p:pic>
        <p:nvPicPr>
          <p:cNvPr id="100354" name="Picture 2" descr="C:\Users\M.Rubens\Desktop\Projeto Capacitação em Bibliotecas SED\Imagens\duvidas.png"/>
          <p:cNvPicPr>
            <a:picLocks noChangeAspect="1" noChangeArrowheads="1"/>
          </p:cNvPicPr>
          <p:nvPr/>
        </p:nvPicPr>
        <p:blipFill>
          <a:blip r:embed="rId2" cstate="print"/>
          <a:srcRect/>
          <a:stretch>
            <a:fillRect/>
          </a:stretch>
        </p:blipFill>
        <p:spPr bwMode="auto">
          <a:xfrm>
            <a:off x="700260" y="2461364"/>
            <a:ext cx="7753350" cy="371475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blinds(horizontal)">
                                      <p:cBhvr>
                                        <p:cTn id="11" dur="500"/>
                                        <p:tgtEl>
                                          <p:spTgt spid="13">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0354"/>
                                        </p:tgtEl>
                                        <p:attrNameLst>
                                          <p:attrName>style.visibility</p:attrName>
                                        </p:attrNameLst>
                                      </p:cBhvr>
                                      <p:to>
                                        <p:strVal val="visible"/>
                                      </p:to>
                                    </p:set>
                                    <p:animEffect transition="in" filter="blinds(horizontal)">
                                      <p:cBhvr>
                                        <p:cTn id="15" dur="5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Onde está a Biblioteca Escolar?</a:t>
            </a:r>
            <a:endParaRPr lang="pt-BR" sz="3600" dirty="0">
              <a:effectLst>
                <a:outerShdw blurRad="38100" dist="38100" dir="2700000" algn="tl">
                  <a:srgbClr val="000000">
                    <a:alpha val="43137"/>
                  </a:srgbClr>
                </a:outerShdw>
              </a:effectLst>
            </a:endParaRPr>
          </a:p>
        </p:txBody>
      </p:sp>
      <p:sp>
        <p:nvSpPr>
          <p:cNvPr id="13" name="Espaço Reservado para Conteúdo 12"/>
          <p:cNvSpPr>
            <a:spLocks noGrp="1"/>
          </p:cNvSpPr>
          <p:nvPr>
            <p:ph idx="1"/>
          </p:nvPr>
        </p:nvSpPr>
        <p:spPr/>
        <p:txBody>
          <a:bodyPr/>
          <a:lstStyle/>
          <a:p>
            <a:pPr algn="ctr">
              <a:buNone/>
            </a:pPr>
            <a:r>
              <a:rPr lang="pt-BR" sz="2800" dirty="0" smtClean="0"/>
              <a:t>Afinal o que é Projeto Político Pedagógico?</a:t>
            </a:r>
          </a:p>
          <a:p>
            <a:pPr algn="ctr">
              <a:buNone/>
            </a:pPr>
            <a:endParaRPr lang="pt-BR" sz="1800" dirty="0" smtClean="0"/>
          </a:p>
          <a:p>
            <a:pPr algn="ctr">
              <a:buNone/>
            </a:pPr>
            <a:endParaRPr lang="pt-BR" sz="1800" dirty="0" smtClean="0"/>
          </a:p>
          <a:p>
            <a:pPr algn="ctr">
              <a:buNone/>
            </a:pPr>
            <a:r>
              <a:rPr lang="pt-BR" sz="2800" dirty="0" smtClean="0"/>
              <a:t>É o que define a identidade da escola e indica os caminhos para ensinar com qualidade.</a:t>
            </a:r>
          </a:p>
          <a:p>
            <a:pPr algn="ctr">
              <a:buNone/>
            </a:pPr>
            <a:endParaRPr lang="pt-BR" sz="2800" dirty="0" smtClean="0"/>
          </a:p>
          <a:p>
            <a:pPr algn="ctr">
              <a:buNone/>
            </a:pPr>
            <a:r>
              <a:rPr lang="pt-BR" sz="2000" dirty="0" smtClean="0"/>
              <a:t>Toda escola tem objetivos que deseja alcançar, metas a cumprir e sonhos a realizar. O conjunto dessas aspirações, bem como os meios para concretizá-las, é o que dá forma e vida ao chamado projeto político-pedagógico - o famoso PPP. </a:t>
            </a:r>
            <a:endParaRPr lang="pt-BR" sz="2000" dirty="0"/>
          </a:p>
        </p:txBody>
      </p:sp>
      <p:sp>
        <p:nvSpPr>
          <p:cNvPr id="14" name="CaixaDeTexto 13"/>
          <p:cNvSpPr txBox="1"/>
          <p:nvPr/>
        </p:nvSpPr>
        <p:spPr>
          <a:xfrm>
            <a:off x="4533900" y="6082630"/>
            <a:ext cx="4104456" cy="307777"/>
          </a:xfrm>
          <a:prstGeom prst="rect">
            <a:avLst/>
          </a:prstGeom>
          <a:noFill/>
        </p:spPr>
        <p:txBody>
          <a:bodyPr wrap="square" rtlCol="0">
            <a:spAutoFit/>
          </a:bodyPr>
          <a:lstStyle/>
          <a:p>
            <a:pPr algn="r"/>
            <a:r>
              <a:rPr lang="pt-BR" sz="1400" b="1" dirty="0" smtClean="0">
                <a:latin typeface="+mn-lt"/>
              </a:rPr>
              <a:t>Fonte: Gestão Escolar, ed. 011, dez.2010/jan. 2011.</a:t>
            </a:r>
            <a:endParaRPr lang="pt-BR" sz="1400" b="1"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blinds(horizontal)">
                                      <p:cBhvr>
                                        <p:cTn id="11" dur="500"/>
                                        <p:tgtEl>
                                          <p:spTgt spid="13">
                                            <p:txEl>
                                              <p:pRg st="0" end="0"/>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animEffect transition="in" filter="blinds(horizontal)">
                                      <p:cBhvr>
                                        <p:cTn id="15" dur="500"/>
                                        <p:tgtEl>
                                          <p:spTgt spid="13">
                                            <p:txEl>
                                              <p:pRg st="3" end="3"/>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13">
                                            <p:txEl>
                                              <p:pRg st="5" end="5"/>
                                            </p:txEl>
                                          </p:spTgt>
                                        </p:tgtEl>
                                        <p:attrNameLst>
                                          <p:attrName>style.visibility</p:attrName>
                                        </p:attrNameLst>
                                      </p:cBhvr>
                                      <p:to>
                                        <p:strVal val="visible"/>
                                      </p:to>
                                    </p:set>
                                    <p:animEffect transition="in" filter="blinds(horizontal)">
                                      <p:cBhvr>
                                        <p:cTn id="19" dur="500"/>
                                        <p:tgtEl>
                                          <p:spTgt spid="13">
                                            <p:txEl>
                                              <p:pRg st="5" end="5"/>
                                            </p:txEl>
                                          </p:spTgt>
                                        </p:tgtEl>
                                      </p:cBhvr>
                                    </p:animEffect>
                                  </p:childTnLst>
                                </p:cTn>
                              </p:par>
                            </p:childTnLst>
                          </p:cTn>
                        </p:par>
                        <p:par>
                          <p:cTn id="20" fill="hold">
                            <p:stCondLst>
                              <p:cond delay="2500"/>
                            </p:stCondLst>
                            <p:childTnLst>
                              <p:par>
                                <p:cTn id="21" presetID="3" presetClass="entr" presetSubtype="1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build="p"/>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Organização e Funcionamento</a:t>
            </a:r>
            <a:endParaRPr lang="pt-BR" sz="3600" dirty="0">
              <a:effectLst>
                <a:outerShdw blurRad="38100" dist="38100" dir="2700000" algn="tl">
                  <a:srgbClr val="000000">
                    <a:alpha val="43137"/>
                  </a:srgbClr>
                </a:outerShdw>
              </a:effectLst>
            </a:endParaRPr>
          </a:p>
        </p:txBody>
      </p:sp>
      <p:pic>
        <p:nvPicPr>
          <p:cNvPr id="76803" name="Picture 3" descr="C:\Users\M.Rubens\Desktop\Projeto Capacitação em Bibliotecas SED\Imagens\organização-de-tempo.jpg"/>
          <p:cNvPicPr>
            <a:picLocks noChangeAspect="1" noChangeArrowheads="1"/>
          </p:cNvPicPr>
          <p:nvPr/>
        </p:nvPicPr>
        <p:blipFill>
          <a:blip r:embed="rId2" cstate="print"/>
          <a:srcRect/>
          <a:stretch>
            <a:fillRect/>
          </a:stretch>
        </p:blipFill>
        <p:spPr bwMode="auto">
          <a:xfrm>
            <a:off x="386592" y="1700808"/>
            <a:ext cx="8375559" cy="439248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76803"/>
                                        </p:tgtEl>
                                        <p:attrNameLst>
                                          <p:attrName>style.visibility</p:attrName>
                                        </p:attrNameLst>
                                      </p:cBhvr>
                                      <p:to>
                                        <p:strVal val="visible"/>
                                      </p:to>
                                    </p:set>
                                    <p:animEffect transition="in" filter="blinds(horizontal)">
                                      <p:cBhvr>
                                        <p:cTn id="11" dur="500"/>
                                        <p:tgtEl>
                                          <p:spTgt spid="76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ítulo 1"/>
          <p:cNvSpPr>
            <a:spLocks noGrp="1"/>
          </p:cNvSpPr>
          <p:nvPr>
            <p:ph type="ctrTitle"/>
          </p:nvPr>
        </p:nvSpPr>
        <p:spPr>
          <a:xfrm>
            <a:off x="484079" y="1125538"/>
            <a:ext cx="8135937" cy="2270125"/>
          </a:xfrm>
        </p:spPr>
        <p:txBody>
          <a:bodyPr/>
          <a:lstStyle/>
          <a:p>
            <a:pPr>
              <a:defRPr/>
            </a:pPr>
            <a:r>
              <a:rPr lang="pt-BR" sz="3200" b="1" dirty="0" smtClean="0">
                <a:effectLst>
                  <a:outerShdw blurRad="38100" dist="38100" dir="2700000" algn="tl">
                    <a:srgbClr val="000000">
                      <a:alpha val="43137"/>
                    </a:srgbClr>
                  </a:outerShdw>
                </a:effectLst>
              </a:rPr>
              <a:t>“ORIENTAÇÕES TÉCNICAS AOS TÉCNICOS E AUXILIARES DE BIBLIOTECAS ESCOLARES”</a:t>
            </a:r>
          </a:p>
        </p:txBody>
      </p:sp>
      <p:sp>
        <p:nvSpPr>
          <p:cNvPr id="2051" name="Subtítulo 2"/>
          <p:cNvSpPr>
            <a:spLocks noGrp="1"/>
          </p:cNvSpPr>
          <p:nvPr>
            <p:ph type="subTitle" idx="1"/>
          </p:nvPr>
        </p:nvSpPr>
        <p:spPr>
          <a:xfrm>
            <a:off x="579656" y="4725144"/>
            <a:ext cx="8064500" cy="1338262"/>
          </a:xfrm>
        </p:spPr>
        <p:txBody>
          <a:bodyPr/>
          <a:lstStyle/>
          <a:p>
            <a:pPr>
              <a:spcBef>
                <a:spcPts val="800"/>
              </a:spcBef>
            </a:pPr>
            <a:r>
              <a:rPr lang="pt-BR" sz="2000" b="1" dirty="0" smtClean="0">
                <a:solidFill>
                  <a:schemeClr val="tx1"/>
                </a:solidFill>
                <a:latin typeface="Arial" charset="0"/>
                <a:cs typeface="Arial" charset="0"/>
              </a:rPr>
              <a:t>Marcos Rubens Alves da Silva</a:t>
            </a:r>
          </a:p>
          <a:p>
            <a:pPr>
              <a:spcBef>
                <a:spcPts val="800"/>
              </a:spcBef>
            </a:pPr>
            <a:r>
              <a:rPr lang="pt-BR" sz="1600" b="1" dirty="0" smtClean="0">
                <a:solidFill>
                  <a:schemeClr val="tx1"/>
                </a:solidFill>
                <a:latin typeface="Arial" charset="0"/>
                <a:cs typeface="Arial" charset="0"/>
              </a:rPr>
              <a:t>Bibliotecário CRB1/2791</a:t>
            </a:r>
          </a:p>
          <a:p>
            <a:pPr>
              <a:spcBef>
                <a:spcPts val="800"/>
              </a:spcBef>
            </a:pPr>
            <a:r>
              <a:rPr lang="pt-BR" sz="1600" b="1" dirty="0" smtClean="0">
                <a:solidFill>
                  <a:schemeClr val="tx1"/>
                </a:solidFill>
                <a:latin typeface="Arial" charset="0"/>
                <a:cs typeface="Arial" charset="0"/>
              </a:rPr>
              <a:t>Especialista em Informação Cientifica e Tecnológica em Saúde (Fiocruz/RJ)</a:t>
            </a:r>
          </a:p>
        </p:txBody>
      </p:sp>
      <p:sp>
        <p:nvSpPr>
          <p:cNvPr id="4" name="CaixaDeTexto 3"/>
          <p:cNvSpPr txBox="1"/>
          <p:nvPr/>
        </p:nvSpPr>
        <p:spPr>
          <a:xfrm>
            <a:off x="843350" y="3173413"/>
            <a:ext cx="7416800" cy="707886"/>
          </a:xfrm>
          <a:prstGeom prst="rect">
            <a:avLst/>
          </a:prstGeom>
          <a:noFill/>
        </p:spPr>
        <p:txBody>
          <a:bodyPr>
            <a:spAutoFit/>
          </a:bodyPr>
          <a:lstStyle/>
          <a:p>
            <a:pPr algn="ctr">
              <a:defRPr/>
            </a:pPr>
            <a:r>
              <a:rPr lang="pt-BR" sz="2000" b="1" dirty="0">
                <a:effectLst>
                  <a:outerShdw blurRad="38100" dist="38100" dir="2700000" algn="tl">
                    <a:srgbClr val="000000">
                      <a:alpha val="43137"/>
                    </a:srgbClr>
                  </a:outerShdw>
                </a:effectLst>
              </a:rPr>
              <a:t>Modalidade (EAD</a:t>
            </a:r>
            <a:r>
              <a:rPr lang="pt-BR" sz="2000" b="1" dirty="0" smtClean="0">
                <a:effectLst>
                  <a:outerShdw blurRad="38100" dist="38100" dir="2700000" algn="tl">
                    <a:srgbClr val="000000">
                      <a:alpha val="43137"/>
                    </a:srgbClr>
                  </a:outerShdw>
                </a:effectLst>
              </a:rPr>
              <a:t>)</a:t>
            </a:r>
          </a:p>
          <a:p>
            <a:pPr algn="ctr">
              <a:defRPr/>
            </a:pPr>
            <a:r>
              <a:rPr lang="pt-BR" sz="2000" b="1" dirty="0" smtClean="0">
                <a:effectLst>
                  <a:outerShdw blurRad="38100" dist="38100" dir="2700000" algn="tl">
                    <a:srgbClr val="000000">
                      <a:alpha val="43137"/>
                    </a:srgbClr>
                  </a:outerShdw>
                </a:effectLst>
              </a:rPr>
              <a:t>Módulo I</a:t>
            </a:r>
            <a:endParaRPr lang="pt-BR" sz="20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Organização e Funcionamento</a:t>
            </a:r>
            <a:endParaRPr lang="pt-BR" sz="3600" dirty="0">
              <a:effectLst>
                <a:outerShdw blurRad="38100" dist="38100" dir="2700000" algn="tl">
                  <a:srgbClr val="000000">
                    <a:alpha val="43137"/>
                  </a:srgbClr>
                </a:outerShdw>
              </a:effectLst>
            </a:endParaRPr>
          </a:p>
        </p:txBody>
      </p:sp>
      <p:sp>
        <p:nvSpPr>
          <p:cNvPr id="5"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A biblioteca escolar, dentro de uma instituição, deve estar bem definida quanto o seu papel e a sua </a:t>
            </a:r>
            <a:r>
              <a:rPr lang="pt-BR" sz="2000" b="1" dirty="0" smtClean="0"/>
              <a:t>organização e funcionamento </a:t>
            </a:r>
            <a:r>
              <a:rPr lang="pt-BR" sz="2000" dirty="0" smtClean="0"/>
              <a:t>para que venha facilitar o ensino e a aprendizagem, é imprescindível, devendo, portanto, ser um lugar bem gerenciado, organizado e prazeroso que proporcione e pulse vida, descoberta, alegria e prazer. </a:t>
            </a:r>
          </a:p>
          <a:p>
            <a:pPr marL="0" indent="0" algn="just">
              <a:spcBef>
                <a:spcPts val="0"/>
              </a:spcBef>
              <a:buNone/>
            </a:pPr>
            <a:endParaRPr lang="pt-BR" sz="2000" dirty="0" smtClean="0"/>
          </a:p>
          <a:p>
            <a:pPr marL="0" indent="0" algn="just">
              <a:spcBef>
                <a:spcPts val="600"/>
              </a:spcBef>
              <a:buNone/>
            </a:pPr>
            <a:r>
              <a:rPr lang="pt-BR" sz="2000" dirty="0" smtClean="0"/>
              <a:t>A biblioteca escolar precisa definir sua estratégia de administração e gerência para produzir, divulgar, mostrar, oferecer e distribuir corretamente serviços de informação. A sua </a:t>
            </a:r>
            <a:r>
              <a:rPr lang="pt-BR" sz="2000" b="1" dirty="0" smtClean="0"/>
              <a:t>imagem frente ao seu público </a:t>
            </a:r>
            <a:r>
              <a:rPr lang="pt-BR" sz="2000" dirty="0" smtClean="0"/>
              <a:t>também deve ser trabalhada cuidadosamente, a fim de criar condições de simpatia e respeito pela instituição e por sua função social, pelo trabalho do bibliotecário, do técnico em biblioteconomia, auxiliares e professores e, ao mesmo tempo, estimular a participação da comunidade, ampliando essa vivência coletiva. </a:t>
            </a:r>
          </a:p>
          <a:p>
            <a:pPr marL="0" indent="0" algn="r">
              <a:spcBef>
                <a:spcPts val="600"/>
              </a:spcBef>
              <a:buNone/>
            </a:pPr>
            <a:r>
              <a:rPr lang="pt-BR" sz="2000" dirty="0" smtClean="0"/>
              <a:t>(Trindade e Martins, 2006)</a:t>
            </a:r>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blinds(horizontal)">
                                      <p:cBhvr>
                                        <p:cTn id="11" dur="500"/>
                                        <p:tgtEl>
                                          <p:spTgt spid="5">
                                            <p:txEl>
                                              <p:pRg st="0" end="0"/>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500"/>
                                        <p:tgtEl>
                                          <p:spTgt spid="5">
                                            <p:txEl>
                                              <p:pRg st="2" end="2"/>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Organização e Funcionamento</a:t>
            </a:r>
            <a:endParaRPr lang="pt-BR" sz="3600" dirty="0">
              <a:effectLst>
                <a:outerShdw blurRad="38100" dist="38100" dir="2700000" algn="tl">
                  <a:srgbClr val="000000">
                    <a:alpha val="43137"/>
                  </a:srgbClr>
                </a:outerShdw>
              </a:effectLst>
            </a:endParaRPr>
          </a:p>
        </p:txBody>
      </p:sp>
      <p:sp>
        <p:nvSpPr>
          <p:cNvPr id="10" name="Espaço Reservado para Conteúdo 4"/>
          <p:cNvSpPr>
            <a:spLocks noGrp="1"/>
          </p:cNvSpPr>
          <p:nvPr>
            <p:ph idx="1"/>
          </p:nvPr>
        </p:nvSpPr>
        <p:spPr>
          <a:xfrm>
            <a:off x="457200" y="1600200"/>
            <a:ext cx="8229600" cy="4525963"/>
          </a:xfrm>
        </p:spPr>
        <p:txBody>
          <a:bodyPr/>
          <a:lstStyle/>
          <a:p>
            <a:pPr marL="0" indent="0" algn="just">
              <a:spcBef>
                <a:spcPts val="0"/>
              </a:spcBef>
              <a:spcAft>
                <a:spcPts val="600"/>
              </a:spcAft>
              <a:buNone/>
            </a:pPr>
            <a:r>
              <a:rPr lang="pt-BR" sz="2000" b="1" dirty="0" smtClean="0"/>
              <a:t>Para um bom funcionamento a biblioteca deve:</a:t>
            </a:r>
          </a:p>
          <a:p>
            <a:pPr marL="360000" indent="-360000" algn="just">
              <a:spcBef>
                <a:spcPts val="600"/>
              </a:spcBef>
              <a:buFont typeface="Arial" pitchFamily="34" charset="0"/>
              <a:buChar char="•"/>
            </a:pPr>
            <a:r>
              <a:rPr lang="pt-BR" sz="2000" dirty="0" smtClean="0"/>
              <a:t>Possuir uma equipe coesa e comprometida com o desenvolvimento desse espaço  na escola;</a:t>
            </a:r>
          </a:p>
          <a:p>
            <a:pPr marL="360000" indent="-360000" algn="just">
              <a:spcBef>
                <a:spcPts val="600"/>
              </a:spcBef>
              <a:buFont typeface="Arial" pitchFamily="34" charset="0"/>
              <a:buChar char="•"/>
            </a:pPr>
            <a:r>
              <a:rPr lang="pt-BR" sz="2000" dirty="0" smtClean="0"/>
              <a:t>Ter bem clara a sua Missão, Visão e Objetivos;</a:t>
            </a:r>
          </a:p>
          <a:p>
            <a:pPr marL="360000" indent="-360000" algn="just">
              <a:spcBef>
                <a:spcPts val="600"/>
              </a:spcBef>
              <a:buFont typeface="Arial" pitchFamily="34" charset="0"/>
              <a:buChar char="•"/>
            </a:pPr>
            <a:r>
              <a:rPr lang="pt-BR" sz="2000" dirty="0" smtClean="0"/>
              <a:t>Possuir um Horário de funcionamento compatível com o horário escolar;</a:t>
            </a:r>
          </a:p>
          <a:p>
            <a:pPr marL="360000" indent="-360000" algn="just">
              <a:spcBef>
                <a:spcPts val="600"/>
              </a:spcBef>
              <a:buFont typeface="Arial" pitchFamily="34" charset="0"/>
              <a:buChar char="•"/>
            </a:pPr>
            <a:r>
              <a:rPr lang="pt-BR" sz="2000" dirty="0" smtClean="0"/>
              <a:t>Possuir um Regimento e um Regulamento de conhecimento de todos;</a:t>
            </a:r>
          </a:p>
          <a:p>
            <a:pPr marL="360000" indent="-360000" algn="just">
              <a:spcBef>
                <a:spcPts val="600"/>
              </a:spcBef>
              <a:buFont typeface="Arial" pitchFamily="34" charset="0"/>
              <a:buChar char="•"/>
            </a:pPr>
            <a:r>
              <a:rPr lang="pt-BR" sz="2000" dirty="0" smtClean="0"/>
              <a:t>Possuir um Plano anual de Atividades;</a:t>
            </a:r>
          </a:p>
          <a:p>
            <a:pPr marL="360000" indent="-360000" algn="just">
              <a:spcBef>
                <a:spcPts val="600"/>
              </a:spcBef>
              <a:buFont typeface="Arial" pitchFamily="34" charset="0"/>
              <a:buChar char="•"/>
            </a:pPr>
            <a:r>
              <a:rPr lang="pt-BR" sz="2000" dirty="0" smtClean="0"/>
              <a:t>Possuir o registro de todos os materiais da biblioteca – “Livro tombo”;</a:t>
            </a:r>
          </a:p>
          <a:p>
            <a:pPr marL="360000" indent="-360000" algn="just">
              <a:spcBef>
                <a:spcPts val="600"/>
              </a:spcBef>
              <a:buFont typeface="Arial" pitchFamily="34" charset="0"/>
              <a:buChar char="•"/>
            </a:pPr>
            <a:r>
              <a:rPr lang="pt-BR" sz="2000" dirty="0" smtClean="0"/>
              <a:t>Emitir Relatórios de atividades executadas no ano;</a:t>
            </a:r>
          </a:p>
          <a:p>
            <a:pPr marL="360000" indent="-360000" algn="just">
              <a:spcBef>
                <a:spcPts val="600"/>
              </a:spcBef>
              <a:buFont typeface="Arial" pitchFamily="34" charset="0"/>
              <a:buChar char="•"/>
            </a:pPr>
            <a:r>
              <a:rPr lang="pt-BR" sz="2000" dirty="0" smtClean="0"/>
              <a:t>Possuir Plano de seleção, desenvolvimento e atualização do acervo;</a:t>
            </a:r>
          </a:p>
          <a:p>
            <a:pPr marL="360000" indent="-360000" algn="just">
              <a:spcBef>
                <a:spcPts val="600"/>
              </a:spcBef>
              <a:buFont typeface="Arial" pitchFamily="34" charset="0"/>
              <a:buChar char="•"/>
            </a:pPr>
            <a:r>
              <a:rPr lang="pt-BR" sz="2000" dirty="0" smtClean="0"/>
              <a:t>Registrar e emitir relatórios dos de empréstimo e devoluções;</a:t>
            </a:r>
          </a:p>
          <a:p>
            <a:pPr marL="360000" indent="-360000" algn="just">
              <a:spcBef>
                <a:spcPts val="600"/>
              </a:spcBef>
              <a:buFont typeface="Arial" pitchFamily="34" charset="0"/>
              <a:buChar char="•"/>
            </a:pPr>
            <a:endParaRPr lang="pt-BR"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blinds(horizontal)">
                                      <p:cBhvr>
                                        <p:cTn id="11" dur="500"/>
                                        <p:tgtEl>
                                          <p:spTgt spid="10">
                                            <p:txEl>
                                              <p:pRg st="0" end="0"/>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animEffect transition="in" filter="blinds(horizontal)">
                                      <p:cBhvr>
                                        <p:cTn id="15" dur="500"/>
                                        <p:tgtEl>
                                          <p:spTgt spid="10">
                                            <p:txEl>
                                              <p:pRg st="1" end="1"/>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Effect transition="in" filter="blinds(horizontal)">
                                      <p:cBhvr>
                                        <p:cTn id="19" dur="500"/>
                                        <p:tgtEl>
                                          <p:spTgt spid="10">
                                            <p:txEl>
                                              <p:pRg st="2" end="2"/>
                                            </p:txEl>
                                          </p:spTgt>
                                        </p:tgtEl>
                                      </p:cBhvr>
                                    </p:animEffect>
                                  </p:childTnLst>
                                </p:cTn>
                              </p:par>
                            </p:childTnLst>
                          </p:cTn>
                        </p:par>
                        <p:par>
                          <p:cTn id="20" fill="hold">
                            <p:stCondLst>
                              <p:cond delay="2500"/>
                            </p:stCondLst>
                            <p:childTnLst>
                              <p:par>
                                <p:cTn id="21" presetID="3" presetClass="entr" presetSubtype="10" fill="hold" grpId="0" nodeType="after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animEffect transition="in" filter="blinds(horizontal)">
                                      <p:cBhvr>
                                        <p:cTn id="23" dur="500"/>
                                        <p:tgtEl>
                                          <p:spTgt spid="10">
                                            <p:txEl>
                                              <p:pRg st="3" end="3"/>
                                            </p:txEl>
                                          </p:spTgt>
                                        </p:tgtEl>
                                      </p:cBhvr>
                                    </p:animEffect>
                                  </p:childTnLst>
                                </p:cTn>
                              </p:par>
                            </p:childTnLst>
                          </p:cTn>
                        </p:par>
                        <p:par>
                          <p:cTn id="24" fill="hold">
                            <p:stCondLst>
                              <p:cond delay="3000"/>
                            </p:stCondLst>
                            <p:childTnLst>
                              <p:par>
                                <p:cTn id="25" presetID="3" presetClass="entr" presetSubtype="10" fill="hold" grpId="0" nodeType="after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blinds(horizontal)">
                                      <p:cBhvr>
                                        <p:cTn id="27" dur="500"/>
                                        <p:tgtEl>
                                          <p:spTgt spid="10">
                                            <p:txEl>
                                              <p:pRg st="4" end="4"/>
                                            </p:txEl>
                                          </p:spTgt>
                                        </p:tgtEl>
                                      </p:cBhvr>
                                    </p:animEffect>
                                  </p:childTnLst>
                                </p:cTn>
                              </p:par>
                            </p:childTnLst>
                          </p:cTn>
                        </p:par>
                        <p:par>
                          <p:cTn id="28" fill="hold">
                            <p:stCondLst>
                              <p:cond delay="3500"/>
                            </p:stCondLst>
                            <p:childTnLst>
                              <p:par>
                                <p:cTn id="29" presetID="3" presetClass="entr" presetSubtype="10" fill="hold" grpId="0" nodeType="afterEffect">
                                  <p:stCondLst>
                                    <p:cond delay="0"/>
                                  </p:stCondLst>
                                  <p:childTnLst>
                                    <p:set>
                                      <p:cBhvr>
                                        <p:cTn id="30" dur="1" fill="hold">
                                          <p:stCondLst>
                                            <p:cond delay="0"/>
                                          </p:stCondLst>
                                        </p:cTn>
                                        <p:tgtEl>
                                          <p:spTgt spid="10">
                                            <p:txEl>
                                              <p:pRg st="5" end="5"/>
                                            </p:txEl>
                                          </p:spTgt>
                                        </p:tgtEl>
                                        <p:attrNameLst>
                                          <p:attrName>style.visibility</p:attrName>
                                        </p:attrNameLst>
                                      </p:cBhvr>
                                      <p:to>
                                        <p:strVal val="visible"/>
                                      </p:to>
                                    </p:set>
                                    <p:animEffect transition="in" filter="blinds(horizontal)">
                                      <p:cBhvr>
                                        <p:cTn id="31" dur="500"/>
                                        <p:tgtEl>
                                          <p:spTgt spid="10">
                                            <p:txEl>
                                              <p:pRg st="5" end="5"/>
                                            </p:txEl>
                                          </p:spTgt>
                                        </p:tgtEl>
                                      </p:cBhvr>
                                    </p:animEffect>
                                  </p:childTnLst>
                                </p:cTn>
                              </p:par>
                            </p:childTnLst>
                          </p:cTn>
                        </p:par>
                        <p:par>
                          <p:cTn id="32" fill="hold">
                            <p:stCondLst>
                              <p:cond delay="4000"/>
                            </p:stCondLst>
                            <p:childTnLst>
                              <p:par>
                                <p:cTn id="33" presetID="3" presetClass="entr" presetSubtype="10" fill="hold" grpId="0" nodeType="afterEffect">
                                  <p:stCondLst>
                                    <p:cond delay="0"/>
                                  </p:stCondLst>
                                  <p:childTnLst>
                                    <p:set>
                                      <p:cBhvr>
                                        <p:cTn id="34" dur="1" fill="hold">
                                          <p:stCondLst>
                                            <p:cond delay="0"/>
                                          </p:stCondLst>
                                        </p:cTn>
                                        <p:tgtEl>
                                          <p:spTgt spid="10">
                                            <p:txEl>
                                              <p:pRg st="6" end="6"/>
                                            </p:txEl>
                                          </p:spTgt>
                                        </p:tgtEl>
                                        <p:attrNameLst>
                                          <p:attrName>style.visibility</p:attrName>
                                        </p:attrNameLst>
                                      </p:cBhvr>
                                      <p:to>
                                        <p:strVal val="visible"/>
                                      </p:to>
                                    </p:set>
                                    <p:animEffect transition="in" filter="blinds(horizontal)">
                                      <p:cBhvr>
                                        <p:cTn id="35" dur="500"/>
                                        <p:tgtEl>
                                          <p:spTgt spid="10">
                                            <p:txEl>
                                              <p:pRg st="6" end="6"/>
                                            </p:txEl>
                                          </p:spTgt>
                                        </p:tgtEl>
                                      </p:cBhvr>
                                    </p:animEffect>
                                  </p:childTnLst>
                                </p:cTn>
                              </p:par>
                            </p:childTnLst>
                          </p:cTn>
                        </p:par>
                        <p:par>
                          <p:cTn id="36" fill="hold">
                            <p:stCondLst>
                              <p:cond delay="4500"/>
                            </p:stCondLst>
                            <p:childTnLst>
                              <p:par>
                                <p:cTn id="37" presetID="3" presetClass="entr" presetSubtype="10" fill="hold" grpId="0" nodeType="afterEffect">
                                  <p:stCondLst>
                                    <p:cond delay="0"/>
                                  </p:stCondLst>
                                  <p:childTnLst>
                                    <p:set>
                                      <p:cBhvr>
                                        <p:cTn id="38" dur="1" fill="hold">
                                          <p:stCondLst>
                                            <p:cond delay="0"/>
                                          </p:stCondLst>
                                        </p:cTn>
                                        <p:tgtEl>
                                          <p:spTgt spid="10">
                                            <p:txEl>
                                              <p:pRg st="7" end="7"/>
                                            </p:txEl>
                                          </p:spTgt>
                                        </p:tgtEl>
                                        <p:attrNameLst>
                                          <p:attrName>style.visibility</p:attrName>
                                        </p:attrNameLst>
                                      </p:cBhvr>
                                      <p:to>
                                        <p:strVal val="visible"/>
                                      </p:to>
                                    </p:set>
                                    <p:animEffect transition="in" filter="blinds(horizontal)">
                                      <p:cBhvr>
                                        <p:cTn id="39" dur="500"/>
                                        <p:tgtEl>
                                          <p:spTgt spid="10">
                                            <p:txEl>
                                              <p:pRg st="7" end="7"/>
                                            </p:txEl>
                                          </p:spTgt>
                                        </p:tgtEl>
                                      </p:cBhvr>
                                    </p:animEffect>
                                  </p:childTnLst>
                                </p:cTn>
                              </p:par>
                            </p:childTnLst>
                          </p:cTn>
                        </p:par>
                        <p:par>
                          <p:cTn id="40" fill="hold">
                            <p:stCondLst>
                              <p:cond delay="5000"/>
                            </p:stCondLst>
                            <p:childTnLst>
                              <p:par>
                                <p:cTn id="41" presetID="3" presetClass="entr" presetSubtype="10" fill="hold" grpId="0" nodeType="afterEffect">
                                  <p:stCondLst>
                                    <p:cond delay="0"/>
                                  </p:stCondLst>
                                  <p:childTnLst>
                                    <p:set>
                                      <p:cBhvr>
                                        <p:cTn id="42" dur="1" fill="hold">
                                          <p:stCondLst>
                                            <p:cond delay="0"/>
                                          </p:stCondLst>
                                        </p:cTn>
                                        <p:tgtEl>
                                          <p:spTgt spid="10">
                                            <p:txEl>
                                              <p:pRg st="8" end="8"/>
                                            </p:txEl>
                                          </p:spTgt>
                                        </p:tgtEl>
                                        <p:attrNameLst>
                                          <p:attrName>style.visibility</p:attrName>
                                        </p:attrNameLst>
                                      </p:cBhvr>
                                      <p:to>
                                        <p:strVal val="visible"/>
                                      </p:to>
                                    </p:set>
                                    <p:animEffect transition="in" filter="blinds(horizontal)">
                                      <p:cBhvr>
                                        <p:cTn id="43" dur="500"/>
                                        <p:tgtEl>
                                          <p:spTgt spid="10">
                                            <p:txEl>
                                              <p:pRg st="8" end="8"/>
                                            </p:txEl>
                                          </p:spTgt>
                                        </p:tgtEl>
                                      </p:cBhvr>
                                    </p:animEffect>
                                  </p:childTnLst>
                                </p:cTn>
                              </p:par>
                            </p:childTnLst>
                          </p:cTn>
                        </p:par>
                        <p:par>
                          <p:cTn id="44" fill="hold">
                            <p:stCondLst>
                              <p:cond delay="5500"/>
                            </p:stCondLst>
                            <p:childTnLst>
                              <p:par>
                                <p:cTn id="45" presetID="3" presetClass="entr" presetSubtype="10" fill="hold" grpId="0" nodeType="afterEffect">
                                  <p:stCondLst>
                                    <p:cond delay="0"/>
                                  </p:stCondLst>
                                  <p:childTnLst>
                                    <p:set>
                                      <p:cBhvr>
                                        <p:cTn id="46" dur="1" fill="hold">
                                          <p:stCondLst>
                                            <p:cond delay="0"/>
                                          </p:stCondLst>
                                        </p:cTn>
                                        <p:tgtEl>
                                          <p:spTgt spid="10">
                                            <p:txEl>
                                              <p:pRg st="9" end="9"/>
                                            </p:txEl>
                                          </p:spTgt>
                                        </p:tgtEl>
                                        <p:attrNameLst>
                                          <p:attrName>style.visibility</p:attrName>
                                        </p:attrNameLst>
                                      </p:cBhvr>
                                      <p:to>
                                        <p:strVal val="visible"/>
                                      </p:to>
                                    </p:set>
                                    <p:animEffect transition="in" filter="blinds(horizontal)">
                                      <p:cBhvr>
                                        <p:cTn id="47" dur="500"/>
                                        <p:tgtEl>
                                          <p:spTgt spid="10">
                                            <p:txEl>
                                              <p:pRg st="9" end="9"/>
                                            </p:txEl>
                                          </p:spTgt>
                                        </p:tgtEl>
                                      </p:cBhvr>
                                    </p:animEffect>
                                  </p:childTnLst>
                                </p:cTn>
                              </p:par>
                            </p:childTnLst>
                          </p:cTn>
                        </p:par>
                        <p:par>
                          <p:cTn id="48" fill="hold">
                            <p:stCondLst>
                              <p:cond delay="6000"/>
                            </p:stCondLst>
                            <p:childTnLst>
                              <p:par>
                                <p:cTn id="49" presetID="3" presetClass="entr" presetSubtype="10" fill="hold" grpId="1" nodeType="afterEffect">
                                  <p:stCondLst>
                                    <p:cond delay="0"/>
                                  </p:stCondLst>
                                  <p:childTnLst>
                                    <p:set>
                                      <p:cBhvr>
                                        <p:cTn id="50" dur="1" fill="hold">
                                          <p:stCondLst>
                                            <p:cond delay="0"/>
                                          </p:stCondLst>
                                        </p:cTn>
                                        <p:tgtEl>
                                          <p:spTgt spid="10">
                                            <p:txEl>
                                              <p:pRg st="0" end="0"/>
                                            </p:txEl>
                                          </p:spTgt>
                                        </p:tgtEl>
                                        <p:attrNameLst>
                                          <p:attrName>style.visibility</p:attrName>
                                        </p:attrNameLst>
                                      </p:cBhvr>
                                      <p:to>
                                        <p:strVal val="visible"/>
                                      </p:to>
                                    </p:set>
                                    <p:animEffect transition="in" filter="blinds(horizontal)">
                                      <p:cBhvr>
                                        <p:cTn id="51" dur="500"/>
                                        <p:tgtEl>
                                          <p:spTgt spid="10">
                                            <p:txEl>
                                              <p:pRg st="0" end="0"/>
                                            </p:txEl>
                                          </p:spTgt>
                                        </p:tgtEl>
                                      </p:cBhvr>
                                    </p:animEffect>
                                  </p:childTnLst>
                                </p:cTn>
                              </p:par>
                            </p:childTnLst>
                          </p:cTn>
                        </p:par>
                        <p:par>
                          <p:cTn id="52" fill="hold">
                            <p:stCondLst>
                              <p:cond delay="6500"/>
                            </p:stCondLst>
                            <p:childTnLst>
                              <p:par>
                                <p:cTn id="53" presetID="3" presetClass="entr" presetSubtype="10" fill="hold" grpId="1" nodeType="afterEffect">
                                  <p:stCondLst>
                                    <p:cond delay="0"/>
                                  </p:stCondLst>
                                  <p:childTnLst>
                                    <p:set>
                                      <p:cBhvr>
                                        <p:cTn id="54" dur="1" fill="hold">
                                          <p:stCondLst>
                                            <p:cond delay="0"/>
                                          </p:stCondLst>
                                        </p:cTn>
                                        <p:tgtEl>
                                          <p:spTgt spid="10">
                                            <p:txEl>
                                              <p:pRg st="1" end="1"/>
                                            </p:txEl>
                                          </p:spTgt>
                                        </p:tgtEl>
                                        <p:attrNameLst>
                                          <p:attrName>style.visibility</p:attrName>
                                        </p:attrNameLst>
                                      </p:cBhvr>
                                      <p:to>
                                        <p:strVal val="visible"/>
                                      </p:to>
                                    </p:set>
                                    <p:animEffect transition="in" filter="blinds(horizontal)">
                                      <p:cBhvr>
                                        <p:cTn id="55" dur="500"/>
                                        <p:tgtEl>
                                          <p:spTgt spid="10">
                                            <p:txEl>
                                              <p:pRg st="1" end="1"/>
                                            </p:txEl>
                                          </p:spTgt>
                                        </p:tgtEl>
                                      </p:cBhvr>
                                    </p:animEffect>
                                  </p:childTnLst>
                                </p:cTn>
                              </p:par>
                            </p:childTnLst>
                          </p:cTn>
                        </p:par>
                        <p:par>
                          <p:cTn id="56" fill="hold">
                            <p:stCondLst>
                              <p:cond delay="7000"/>
                            </p:stCondLst>
                            <p:childTnLst>
                              <p:par>
                                <p:cTn id="57" presetID="3" presetClass="entr" presetSubtype="10" fill="hold" grpId="1" nodeType="afterEffect">
                                  <p:stCondLst>
                                    <p:cond delay="0"/>
                                  </p:stCondLst>
                                  <p:childTnLst>
                                    <p:set>
                                      <p:cBhvr>
                                        <p:cTn id="58" dur="1" fill="hold">
                                          <p:stCondLst>
                                            <p:cond delay="0"/>
                                          </p:stCondLst>
                                        </p:cTn>
                                        <p:tgtEl>
                                          <p:spTgt spid="10">
                                            <p:txEl>
                                              <p:pRg st="2" end="2"/>
                                            </p:txEl>
                                          </p:spTgt>
                                        </p:tgtEl>
                                        <p:attrNameLst>
                                          <p:attrName>style.visibility</p:attrName>
                                        </p:attrNameLst>
                                      </p:cBhvr>
                                      <p:to>
                                        <p:strVal val="visible"/>
                                      </p:to>
                                    </p:set>
                                    <p:animEffect transition="in" filter="blinds(horizontal)">
                                      <p:cBhvr>
                                        <p:cTn id="59" dur="500"/>
                                        <p:tgtEl>
                                          <p:spTgt spid="10">
                                            <p:txEl>
                                              <p:pRg st="2" end="2"/>
                                            </p:txEl>
                                          </p:spTgt>
                                        </p:tgtEl>
                                      </p:cBhvr>
                                    </p:animEffect>
                                  </p:childTnLst>
                                </p:cTn>
                              </p:par>
                            </p:childTnLst>
                          </p:cTn>
                        </p:par>
                        <p:par>
                          <p:cTn id="60" fill="hold">
                            <p:stCondLst>
                              <p:cond delay="7500"/>
                            </p:stCondLst>
                            <p:childTnLst>
                              <p:par>
                                <p:cTn id="61" presetID="3" presetClass="entr" presetSubtype="10" fill="hold" grpId="1" nodeType="afterEffect">
                                  <p:stCondLst>
                                    <p:cond delay="0"/>
                                  </p:stCondLst>
                                  <p:childTnLst>
                                    <p:set>
                                      <p:cBhvr>
                                        <p:cTn id="62" dur="1" fill="hold">
                                          <p:stCondLst>
                                            <p:cond delay="0"/>
                                          </p:stCondLst>
                                        </p:cTn>
                                        <p:tgtEl>
                                          <p:spTgt spid="10">
                                            <p:txEl>
                                              <p:pRg st="3" end="3"/>
                                            </p:txEl>
                                          </p:spTgt>
                                        </p:tgtEl>
                                        <p:attrNameLst>
                                          <p:attrName>style.visibility</p:attrName>
                                        </p:attrNameLst>
                                      </p:cBhvr>
                                      <p:to>
                                        <p:strVal val="visible"/>
                                      </p:to>
                                    </p:set>
                                    <p:animEffect transition="in" filter="blinds(horizontal)">
                                      <p:cBhvr>
                                        <p:cTn id="63" dur="500"/>
                                        <p:tgtEl>
                                          <p:spTgt spid="10">
                                            <p:txEl>
                                              <p:pRg st="3" end="3"/>
                                            </p:txEl>
                                          </p:spTgt>
                                        </p:tgtEl>
                                      </p:cBhvr>
                                    </p:animEffect>
                                  </p:childTnLst>
                                </p:cTn>
                              </p:par>
                            </p:childTnLst>
                          </p:cTn>
                        </p:par>
                        <p:par>
                          <p:cTn id="64" fill="hold">
                            <p:stCondLst>
                              <p:cond delay="8000"/>
                            </p:stCondLst>
                            <p:childTnLst>
                              <p:par>
                                <p:cTn id="65" presetID="3" presetClass="entr" presetSubtype="10" fill="hold" grpId="1" nodeType="afterEffect">
                                  <p:stCondLst>
                                    <p:cond delay="0"/>
                                  </p:stCondLst>
                                  <p:childTnLst>
                                    <p:set>
                                      <p:cBhvr>
                                        <p:cTn id="66" dur="1" fill="hold">
                                          <p:stCondLst>
                                            <p:cond delay="0"/>
                                          </p:stCondLst>
                                        </p:cTn>
                                        <p:tgtEl>
                                          <p:spTgt spid="10">
                                            <p:txEl>
                                              <p:pRg st="4" end="4"/>
                                            </p:txEl>
                                          </p:spTgt>
                                        </p:tgtEl>
                                        <p:attrNameLst>
                                          <p:attrName>style.visibility</p:attrName>
                                        </p:attrNameLst>
                                      </p:cBhvr>
                                      <p:to>
                                        <p:strVal val="visible"/>
                                      </p:to>
                                    </p:set>
                                    <p:animEffect transition="in" filter="blinds(horizontal)">
                                      <p:cBhvr>
                                        <p:cTn id="67" dur="500"/>
                                        <p:tgtEl>
                                          <p:spTgt spid="10">
                                            <p:txEl>
                                              <p:pRg st="4" end="4"/>
                                            </p:txEl>
                                          </p:spTgt>
                                        </p:tgtEl>
                                      </p:cBhvr>
                                    </p:animEffect>
                                  </p:childTnLst>
                                </p:cTn>
                              </p:par>
                            </p:childTnLst>
                          </p:cTn>
                        </p:par>
                        <p:par>
                          <p:cTn id="68" fill="hold">
                            <p:stCondLst>
                              <p:cond delay="8500"/>
                            </p:stCondLst>
                            <p:childTnLst>
                              <p:par>
                                <p:cTn id="69" presetID="3" presetClass="entr" presetSubtype="10" fill="hold" grpId="1" nodeType="afterEffect">
                                  <p:stCondLst>
                                    <p:cond delay="0"/>
                                  </p:stCondLst>
                                  <p:childTnLst>
                                    <p:set>
                                      <p:cBhvr>
                                        <p:cTn id="70" dur="1" fill="hold">
                                          <p:stCondLst>
                                            <p:cond delay="0"/>
                                          </p:stCondLst>
                                        </p:cTn>
                                        <p:tgtEl>
                                          <p:spTgt spid="10">
                                            <p:txEl>
                                              <p:pRg st="5" end="5"/>
                                            </p:txEl>
                                          </p:spTgt>
                                        </p:tgtEl>
                                        <p:attrNameLst>
                                          <p:attrName>style.visibility</p:attrName>
                                        </p:attrNameLst>
                                      </p:cBhvr>
                                      <p:to>
                                        <p:strVal val="visible"/>
                                      </p:to>
                                    </p:set>
                                    <p:animEffect transition="in" filter="blinds(horizontal)">
                                      <p:cBhvr>
                                        <p:cTn id="71" dur="500"/>
                                        <p:tgtEl>
                                          <p:spTgt spid="10">
                                            <p:txEl>
                                              <p:pRg st="5" end="5"/>
                                            </p:txEl>
                                          </p:spTgt>
                                        </p:tgtEl>
                                      </p:cBhvr>
                                    </p:animEffect>
                                  </p:childTnLst>
                                </p:cTn>
                              </p:par>
                            </p:childTnLst>
                          </p:cTn>
                        </p:par>
                        <p:par>
                          <p:cTn id="72" fill="hold">
                            <p:stCondLst>
                              <p:cond delay="9000"/>
                            </p:stCondLst>
                            <p:childTnLst>
                              <p:par>
                                <p:cTn id="73" presetID="3" presetClass="entr" presetSubtype="10" fill="hold" grpId="1" nodeType="afterEffect">
                                  <p:stCondLst>
                                    <p:cond delay="0"/>
                                  </p:stCondLst>
                                  <p:childTnLst>
                                    <p:set>
                                      <p:cBhvr>
                                        <p:cTn id="74" dur="1" fill="hold">
                                          <p:stCondLst>
                                            <p:cond delay="0"/>
                                          </p:stCondLst>
                                        </p:cTn>
                                        <p:tgtEl>
                                          <p:spTgt spid="10">
                                            <p:txEl>
                                              <p:pRg st="6" end="6"/>
                                            </p:txEl>
                                          </p:spTgt>
                                        </p:tgtEl>
                                        <p:attrNameLst>
                                          <p:attrName>style.visibility</p:attrName>
                                        </p:attrNameLst>
                                      </p:cBhvr>
                                      <p:to>
                                        <p:strVal val="visible"/>
                                      </p:to>
                                    </p:set>
                                    <p:animEffect transition="in" filter="blinds(horizontal)">
                                      <p:cBhvr>
                                        <p:cTn id="75" dur="500"/>
                                        <p:tgtEl>
                                          <p:spTgt spid="10">
                                            <p:txEl>
                                              <p:pRg st="6" end="6"/>
                                            </p:txEl>
                                          </p:spTgt>
                                        </p:tgtEl>
                                      </p:cBhvr>
                                    </p:animEffect>
                                  </p:childTnLst>
                                </p:cTn>
                              </p:par>
                            </p:childTnLst>
                          </p:cTn>
                        </p:par>
                        <p:par>
                          <p:cTn id="76" fill="hold">
                            <p:stCondLst>
                              <p:cond delay="9500"/>
                            </p:stCondLst>
                            <p:childTnLst>
                              <p:par>
                                <p:cTn id="77" presetID="3" presetClass="entr" presetSubtype="10" fill="hold" grpId="1" nodeType="afterEffect">
                                  <p:stCondLst>
                                    <p:cond delay="0"/>
                                  </p:stCondLst>
                                  <p:childTnLst>
                                    <p:set>
                                      <p:cBhvr>
                                        <p:cTn id="78" dur="1" fill="hold">
                                          <p:stCondLst>
                                            <p:cond delay="0"/>
                                          </p:stCondLst>
                                        </p:cTn>
                                        <p:tgtEl>
                                          <p:spTgt spid="10">
                                            <p:txEl>
                                              <p:pRg st="7" end="7"/>
                                            </p:txEl>
                                          </p:spTgt>
                                        </p:tgtEl>
                                        <p:attrNameLst>
                                          <p:attrName>style.visibility</p:attrName>
                                        </p:attrNameLst>
                                      </p:cBhvr>
                                      <p:to>
                                        <p:strVal val="visible"/>
                                      </p:to>
                                    </p:set>
                                    <p:animEffect transition="in" filter="blinds(horizontal)">
                                      <p:cBhvr>
                                        <p:cTn id="79" dur="500"/>
                                        <p:tgtEl>
                                          <p:spTgt spid="10">
                                            <p:txEl>
                                              <p:pRg st="7" end="7"/>
                                            </p:txEl>
                                          </p:spTgt>
                                        </p:tgtEl>
                                      </p:cBhvr>
                                    </p:animEffect>
                                  </p:childTnLst>
                                </p:cTn>
                              </p:par>
                            </p:childTnLst>
                          </p:cTn>
                        </p:par>
                        <p:par>
                          <p:cTn id="80" fill="hold">
                            <p:stCondLst>
                              <p:cond delay="10000"/>
                            </p:stCondLst>
                            <p:childTnLst>
                              <p:par>
                                <p:cTn id="81" presetID="3" presetClass="entr" presetSubtype="10" fill="hold" grpId="1" nodeType="afterEffect">
                                  <p:stCondLst>
                                    <p:cond delay="0"/>
                                  </p:stCondLst>
                                  <p:childTnLst>
                                    <p:set>
                                      <p:cBhvr>
                                        <p:cTn id="82" dur="1" fill="hold">
                                          <p:stCondLst>
                                            <p:cond delay="0"/>
                                          </p:stCondLst>
                                        </p:cTn>
                                        <p:tgtEl>
                                          <p:spTgt spid="10">
                                            <p:txEl>
                                              <p:pRg st="8" end="8"/>
                                            </p:txEl>
                                          </p:spTgt>
                                        </p:tgtEl>
                                        <p:attrNameLst>
                                          <p:attrName>style.visibility</p:attrName>
                                        </p:attrNameLst>
                                      </p:cBhvr>
                                      <p:to>
                                        <p:strVal val="visible"/>
                                      </p:to>
                                    </p:set>
                                    <p:animEffect transition="in" filter="blinds(horizontal)">
                                      <p:cBhvr>
                                        <p:cTn id="83" dur="500"/>
                                        <p:tgtEl>
                                          <p:spTgt spid="10">
                                            <p:txEl>
                                              <p:pRg st="8" end="8"/>
                                            </p:txEl>
                                          </p:spTgt>
                                        </p:tgtEl>
                                      </p:cBhvr>
                                    </p:animEffect>
                                  </p:childTnLst>
                                </p:cTn>
                              </p:par>
                            </p:childTnLst>
                          </p:cTn>
                        </p:par>
                        <p:par>
                          <p:cTn id="84" fill="hold">
                            <p:stCondLst>
                              <p:cond delay="10500"/>
                            </p:stCondLst>
                            <p:childTnLst>
                              <p:par>
                                <p:cTn id="85" presetID="3" presetClass="entr" presetSubtype="10" fill="hold" grpId="1" nodeType="afterEffect">
                                  <p:stCondLst>
                                    <p:cond delay="0"/>
                                  </p:stCondLst>
                                  <p:childTnLst>
                                    <p:set>
                                      <p:cBhvr>
                                        <p:cTn id="86" dur="1" fill="hold">
                                          <p:stCondLst>
                                            <p:cond delay="0"/>
                                          </p:stCondLst>
                                        </p:cTn>
                                        <p:tgtEl>
                                          <p:spTgt spid="10">
                                            <p:txEl>
                                              <p:pRg st="9" end="9"/>
                                            </p:txEl>
                                          </p:spTgt>
                                        </p:tgtEl>
                                        <p:attrNameLst>
                                          <p:attrName>style.visibility</p:attrName>
                                        </p:attrNameLst>
                                      </p:cBhvr>
                                      <p:to>
                                        <p:strVal val="visible"/>
                                      </p:to>
                                    </p:set>
                                    <p:animEffect transition="in" filter="blinds(horizontal)">
                                      <p:cBhvr>
                                        <p:cTn id="87" dur="500"/>
                                        <p:tgtEl>
                                          <p:spTgt spid="1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build="p"/>
      <p:bldP spid="10" grpI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Organização e Funcionamento</a:t>
            </a:r>
            <a:endParaRPr lang="pt-BR" sz="3600" dirty="0">
              <a:effectLst>
                <a:outerShdw blurRad="38100" dist="38100" dir="2700000" algn="tl">
                  <a:srgbClr val="000000">
                    <a:alpha val="43137"/>
                  </a:srgbClr>
                </a:outerShdw>
              </a:effectLst>
            </a:endParaRPr>
          </a:p>
        </p:txBody>
      </p:sp>
      <p:sp>
        <p:nvSpPr>
          <p:cNvPr id="10" name="Espaço Reservado para Conteúdo 4"/>
          <p:cNvSpPr>
            <a:spLocks noGrp="1"/>
          </p:cNvSpPr>
          <p:nvPr>
            <p:ph idx="1"/>
          </p:nvPr>
        </p:nvSpPr>
        <p:spPr>
          <a:xfrm>
            <a:off x="457200" y="1600200"/>
            <a:ext cx="5626968" cy="4525963"/>
          </a:xfrm>
        </p:spPr>
        <p:txBody>
          <a:bodyPr/>
          <a:lstStyle/>
          <a:p>
            <a:pPr marL="0" indent="0" algn="just">
              <a:spcBef>
                <a:spcPts val="600"/>
              </a:spcBef>
              <a:buNone/>
            </a:pPr>
            <a:r>
              <a:rPr lang="pt-BR" sz="2000" dirty="0" smtClean="0"/>
              <a:t>Em geral, as bibliotecas escolares brasileiras estão dispostas em espaços que não oferecem segurança e conforto para receber pelo menos uma turma de alunos, pois o ambiente é pequeno, o mobiliário está incompleto, sendo composto pelas sobras de outras salas da escola. Além disso, a iluminação não é boa e a ventilação revela-se precária, uma vez que tudo foi improvisado desde o começo, sem planejamento para criação de um espaço adequado. Por isso, é necessário que se estabeleçam parâmetros mínimos para estruturar a biblioteca escolar.</a:t>
            </a:r>
          </a:p>
          <a:p>
            <a:pPr marL="0" indent="0" algn="just">
              <a:spcBef>
                <a:spcPts val="600"/>
              </a:spcBef>
              <a:buNone/>
            </a:pPr>
            <a:endParaRPr lang="pt-BR" sz="1000" dirty="0" smtClean="0"/>
          </a:p>
          <a:p>
            <a:pPr marL="0" indent="0" algn="r">
              <a:spcBef>
                <a:spcPts val="600"/>
              </a:spcBef>
              <a:buNone/>
            </a:pPr>
            <a:r>
              <a:rPr lang="pt-BR" sz="2000" dirty="0" smtClean="0"/>
              <a:t>(SOUZA, 2009)</a:t>
            </a:r>
          </a:p>
        </p:txBody>
      </p:sp>
      <p:pic>
        <p:nvPicPr>
          <p:cNvPr id="101378" name="Picture 2" descr="C:\Users\M.Rubens\Desktop\Projeto Capacitação em Bibliotecas SED\Sugestoes de livros\imagem-03-12-10-11-20-19.jpg"/>
          <p:cNvPicPr>
            <a:picLocks noChangeAspect="1" noChangeArrowheads="1"/>
          </p:cNvPicPr>
          <p:nvPr/>
        </p:nvPicPr>
        <p:blipFill>
          <a:blip r:embed="rId2" cstate="print"/>
          <a:srcRect/>
          <a:stretch>
            <a:fillRect/>
          </a:stretch>
        </p:blipFill>
        <p:spPr bwMode="auto">
          <a:xfrm>
            <a:off x="6264456" y="1700808"/>
            <a:ext cx="2412000" cy="363821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blinds(horizontal)">
                                      <p:cBhvr>
                                        <p:cTn id="11" dur="500"/>
                                        <p:tgtEl>
                                          <p:spTgt spid="10">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500"/>
                                        <p:tgtEl>
                                          <p:spTgt spid="10">
                                            <p:txEl>
                                              <p:pRg st="2" end="2"/>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101378"/>
                                        </p:tgtEl>
                                        <p:attrNameLst>
                                          <p:attrName>style.visibility</p:attrName>
                                        </p:attrNameLst>
                                      </p:cBhvr>
                                      <p:to>
                                        <p:strVal val="visible"/>
                                      </p:to>
                                    </p:set>
                                    <p:animEffect transition="in" filter="blinds(horizontal)">
                                      <p:cBhvr>
                                        <p:cTn id="19" dur="500"/>
                                        <p:tgtEl>
                                          <p:spTgt spid="101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Organização e Funcionamento</a:t>
            </a:r>
            <a:endParaRPr lang="pt-BR" sz="3600" dirty="0">
              <a:effectLst>
                <a:outerShdw blurRad="38100" dist="38100" dir="2700000" algn="tl">
                  <a:srgbClr val="000000">
                    <a:alpha val="43137"/>
                  </a:srgbClr>
                </a:outerShdw>
              </a:effectLst>
            </a:endParaRPr>
          </a:p>
        </p:txBody>
      </p:sp>
      <p:sp>
        <p:nvSpPr>
          <p:cNvPr id="5" name="Espaço Reservado para Conteúdo 4"/>
          <p:cNvSpPr>
            <a:spLocks noGrp="1"/>
          </p:cNvSpPr>
          <p:nvPr>
            <p:ph idx="1"/>
          </p:nvPr>
        </p:nvSpPr>
        <p:spPr>
          <a:xfrm>
            <a:off x="457200" y="1710562"/>
            <a:ext cx="6851104" cy="4525963"/>
          </a:xfrm>
        </p:spPr>
        <p:txBody>
          <a:bodyPr/>
          <a:lstStyle/>
          <a:p>
            <a:pPr marL="0" indent="0" algn="just">
              <a:spcBef>
                <a:spcPts val="0"/>
              </a:spcBef>
              <a:buNone/>
            </a:pPr>
            <a:endParaRPr lang="pt-BR" sz="1600" b="1" dirty="0" smtClean="0"/>
          </a:p>
          <a:p>
            <a:pPr marL="0" indent="0" algn="just">
              <a:spcBef>
                <a:spcPts val="0"/>
              </a:spcBef>
              <a:buNone/>
            </a:pPr>
            <a:r>
              <a:rPr lang="pt-BR" sz="1600" b="1" dirty="0" smtClean="0"/>
              <a:t> </a:t>
            </a:r>
          </a:p>
          <a:p>
            <a:pPr marL="0" indent="0" algn="just">
              <a:spcBef>
                <a:spcPts val="0"/>
              </a:spcBef>
              <a:buNone/>
            </a:pPr>
            <a:endParaRPr lang="pt-BR" sz="1600" b="1" dirty="0" smtClean="0"/>
          </a:p>
          <a:p>
            <a:pPr marL="360000" indent="-360000" algn="just">
              <a:spcBef>
                <a:spcPts val="600"/>
              </a:spcBef>
              <a:buFont typeface="Wingdings" pitchFamily="2" charset="2"/>
              <a:buChar char="ü"/>
            </a:pPr>
            <a:r>
              <a:rPr lang="pt-BR" sz="2000" dirty="0" smtClean="0"/>
              <a:t>Diretrizes da IFLA/UNESCO para Bibliotecas Escolares, 2006.</a:t>
            </a:r>
          </a:p>
          <a:p>
            <a:pPr marL="360000" indent="-360000" algn="just">
              <a:spcBef>
                <a:spcPts val="0"/>
              </a:spcBef>
              <a:buNone/>
            </a:pPr>
            <a:endParaRPr lang="pt-BR" sz="2000" dirty="0" smtClean="0"/>
          </a:p>
          <a:p>
            <a:pPr marL="360000" indent="-360000" algn="just">
              <a:spcBef>
                <a:spcPts val="0"/>
              </a:spcBef>
              <a:buNone/>
            </a:pPr>
            <a:endParaRPr lang="pt-BR" sz="2000" dirty="0" smtClean="0"/>
          </a:p>
          <a:p>
            <a:pPr marL="360000" indent="-360000" algn="just">
              <a:spcBef>
                <a:spcPts val="600"/>
              </a:spcBef>
              <a:buFont typeface="Wingdings" pitchFamily="2" charset="2"/>
              <a:buChar char="ü"/>
            </a:pPr>
            <a:r>
              <a:rPr lang="pt-BR" sz="2000" dirty="0" smtClean="0"/>
              <a:t>Parâmetros para bibliotecas escolares, 2010. Elaborado pelo Grupo de Estudos em Biblioteca Escolar – GEBE e Recomendado conforme resolução 119/2011 do Conselho Federal de Biblioteconomia.</a:t>
            </a:r>
          </a:p>
          <a:p>
            <a:pPr marL="360000" indent="-360000" algn="just">
              <a:spcBef>
                <a:spcPts val="600"/>
              </a:spcBef>
              <a:buFont typeface="Wingdings" pitchFamily="2" charset="2"/>
              <a:buChar char="ü"/>
            </a:pPr>
            <a:endParaRPr lang="pt-BR" sz="2000"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p:txBody>
      </p:sp>
      <p:pic>
        <p:nvPicPr>
          <p:cNvPr id="78850" name="Picture 2" descr="C:\Users\M.Rubens\Desktop\Projeto Capacitação em Bibliotecas SED\Imagens\folder-documents.png">
            <a:hlinkClick r:id="rId2"/>
          </p:cNvPr>
          <p:cNvPicPr>
            <a:picLocks noChangeAspect="1" noChangeArrowheads="1"/>
          </p:cNvPicPr>
          <p:nvPr/>
        </p:nvPicPr>
        <p:blipFill>
          <a:blip r:embed="rId3" cstate="print"/>
          <a:srcRect/>
          <a:stretch>
            <a:fillRect/>
          </a:stretch>
        </p:blipFill>
        <p:spPr bwMode="auto">
          <a:xfrm>
            <a:off x="7488432" y="2439606"/>
            <a:ext cx="864000" cy="706062"/>
          </a:xfrm>
          <a:prstGeom prst="rect">
            <a:avLst/>
          </a:prstGeom>
          <a:noFill/>
        </p:spPr>
      </p:pic>
      <p:pic>
        <p:nvPicPr>
          <p:cNvPr id="6" name="Picture 2" descr="C:\Users\M.Rubens\Desktop\Projeto Capacitação em Bibliotecas SED\Imagens\folder-documents.png">
            <a:hlinkClick r:id="rId4"/>
          </p:cNvPr>
          <p:cNvPicPr>
            <a:picLocks noChangeAspect="1" noChangeArrowheads="1"/>
          </p:cNvPicPr>
          <p:nvPr/>
        </p:nvPicPr>
        <p:blipFill>
          <a:blip r:embed="rId3" cstate="print"/>
          <a:srcRect/>
          <a:stretch>
            <a:fillRect/>
          </a:stretch>
        </p:blipFill>
        <p:spPr bwMode="auto">
          <a:xfrm>
            <a:off x="7508562" y="3535492"/>
            <a:ext cx="864000" cy="706062"/>
          </a:xfrm>
          <a:prstGeom prst="rect">
            <a:avLst/>
          </a:prstGeom>
          <a:noFill/>
        </p:spPr>
      </p:pic>
      <p:sp>
        <p:nvSpPr>
          <p:cNvPr id="8" name="Espaço Reservado para Conteúdo 4"/>
          <p:cNvSpPr txBox="1">
            <a:spLocks/>
          </p:cNvSpPr>
          <p:nvPr/>
        </p:nvSpPr>
        <p:spPr bwMode="auto">
          <a:xfrm>
            <a:off x="467544" y="1597268"/>
            <a:ext cx="8208912" cy="7200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ts val="600"/>
              </a:spcBef>
              <a:spcAft>
                <a:spcPct val="0"/>
              </a:spcAft>
              <a:buClrTx/>
              <a:buSzTx/>
              <a:buFont typeface="Arial" charset="0"/>
              <a:buNone/>
              <a:tabLst/>
              <a:defRPr/>
            </a:pPr>
            <a:r>
              <a:rPr kumimoji="0" lang="pt-BR" sz="2000" b="1" i="0" u="none" strike="noStrike" kern="1200" cap="none" spc="0" normalizeH="0" baseline="0" noProof="0" dirty="0" smtClean="0">
                <a:ln>
                  <a:noFill/>
                </a:ln>
                <a:solidFill>
                  <a:schemeClr val="tx1"/>
                </a:solidFill>
                <a:effectLst/>
                <a:uLnTx/>
                <a:uFillTx/>
                <a:latin typeface="+mn-lt"/>
                <a:ea typeface="+mn-ea"/>
                <a:cs typeface="+mn-cs"/>
              </a:rPr>
              <a:t>Instrumentos que podem nos auxiliar e nos orientar neste processo: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linds(horizontal)">
                                      <p:cBhvr>
                                        <p:cTn id="15" dur="500"/>
                                        <p:tgtEl>
                                          <p:spTgt spid="5">
                                            <p:txEl>
                                              <p:pRg st="1" end="1"/>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500"/>
                                        <p:tgtEl>
                                          <p:spTgt spid="5">
                                            <p:txEl>
                                              <p:pRg st="3" end="3"/>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animEffect transition="in" filter="blinds(horizontal)">
                                      <p:cBhvr>
                                        <p:cTn id="23" dur="500"/>
                                        <p:tgtEl>
                                          <p:spTgt spid="5">
                                            <p:txEl>
                                              <p:pRg st="6" end="6"/>
                                            </p:txEl>
                                          </p:spTgt>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78850"/>
                                        </p:tgtEl>
                                        <p:attrNameLst>
                                          <p:attrName>style.visibility</p:attrName>
                                        </p:attrNameLst>
                                      </p:cBhvr>
                                      <p:to>
                                        <p:strVal val="visible"/>
                                      </p:to>
                                    </p:set>
                                    <p:animEffect transition="in" filter="blinds(horizontal)">
                                      <p:cBhvr>
                                        <p:cTn id="27" dur="500"/>
                                        <p:tgtEl>
                                          <p:spTgt spid="78850"/>
                                        </p:tgtEl>
                                      </p:cBhvr>
                                    </p:animEffect>
                                  </p:childTnLst>
                                </p:cTn>
                              </p:par>
                            </p:childTnLst>
                          </p:cTn>
                        </p:par>
                        <p:par>
                          <p:cTn id="28" fill="hold">
                            <p:stCondLst>
                              <p:cond delay="3000"/>
                            </p:stCondLst>
                            <p:childTnLst>
                              <p:par>
                                <p:cTn id="29" presetID="3" presetClass="entr" presetSubtype="1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Organização e Funcionamento</a:t>
            </a:r>
            <a:endParaRPr lang="pt-BR" sz="3600" dirty="0">
              <a:effectLst>
                <a:outerShdw blurRad="38100" dist="38100" dir="2700000" algn="tl">
                  <a:srgbClr val="000000">
                    <a:alpha val="43137"/>
                  </a:srgbClr>
                </a:outerShdw>
              </a:effectLst>
            </a:endParaRPr>
          </a:p>
        </p:txBody>
      </p:sp>
      <p:sp>
        <p:nvSpPr>
          <p:cNvPr id="8" name="Espaço Reservado para Conteúdo 4"/>
          <p:cNvSpPr txBox="1">
            <a:spLocks/>
          </p:cNvSpPr>
          <p:nvPr/>
        </p:nvSpPr>
        <p:spPr bwMode="auto">
          <a:xfrm>
            <a:off x="755576" y="5661248"/>
            <a:ext cx="7560840" cy="6075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just" eaLnBrk="0" hangingPunct="0">
              <a:spcBef>
                <a:spcPts val="600"/>
              </a:spcBef>
            </a:pPr>
            <a:r>
              <a:rPr lang="pt-BR" sz="1200" b="1" dirty="0" smtClean="0">
                <a:latin typeface="+mn-lt"/>
              </a:rPr>
              <a:t>Elaborado pelo Grupo de Estudos em Biblioteca Escolar – GEBE, 2010 e Recomendado conforme resolução 119/2011 do Conselho Federal de Biblioteconomia.</a:t>
            </a:r>
          </a:p>
          <a:p>
            <a:pPr marL="0" marR="0" lvl="0" indent="0" algn="just" defTabSz="914400" rtl="0" eaLnBrk="0" fontAlgn="base" latinLnBrk="0" hangingPunct="0">
              <a:lnSpc>
                <a:spcPct val="100000"/>
              </a:lnSpc>
              <a:spcBef>
                <a:spcPts val="600"/>
              </a:spcBef>
              <a:spcAft>
                <a:spcPct val="0"/>
              </a:spcAft>
              <a:buClrTx/>
              <a:buSzTx/>
              <a:buFont typeface="Arial" charset="0"/>
              <a:buNone/>
              <a:tabLst/>
              <a:defRPr/>
            </a:pPr>
            <a:endParaRPr kumimoji="0" lang="pt-BR" sz="1200" b="1" i="0" u="none" strike="noStrike" kern="1200" cap="none" spc="0" normalizeH="0" baseline="0" noProof="0" dirty="0" smtClean="0">
              <a:ln>
                <a:noFill/>
              </a:ln>
              <a:solidFill>
                <a:schemeClr val="tx1"/>
              </a:solidFill>
              <a:effectLst/>
              <a:uLnTx/>
              <a:uFillTx/>
              <a:latin typeface="+mn-lt"/>
              <a:ea typeface="+mn-ea"/>
              <a:cs typeface="+mn-cs"/>
            </a:endParaRPr>
          </a:p>
        </p:txBody>
      </p:sp>
      <p:grpSp>
        <p:nvGrpSpPr>
          <p:cNvPr id="10" name="Grupo 9"/>
          <p:cNvGrpSpPr/>
          <p:nvPr/>
        </p:nvGrpSpPr>
        <p:grpSpPr>
          <a:xfrm>
            <a:off x="648432" y="1534309"/>
            <a:ext cx="7812000" cy="4054931"/>
            <a:chOff x="648432" y="1534309"/>
            <a:chExt cx="7812000" cy="4054931"/>
          </a:xfrm>
        </p:grpSpPr>
        <p:pic>
          <p:nvPicPr>
            <p:cNvPr id="81922" name="Picture 2" descr="C:\Users\M.Rubens\Desktop\Parametros Minimos BE.png"/>
            <p:cNvPicPr>
              <a:picLocks noChangeAspect="1" noChangeArrowheads="1"/>
            </p:cNvPicPr>
            <p:nvPr/>
          </p:nvPicPr>
          <p:blipFill>
            <a:blip r:embed="rId2" cstate="print"/>
            <a:srcRect/>
            <a:stretch>
              <a:fillRect/>
            </a:stretch>
          </p:blipFill>
          <p:spPr bwMode="auto">
            <a:xfrm>
              <a:off x="648432" y="1534309"/>
              <a:ext cx="7812000" cy="4054931"/>
            </a:xfrm>
            <a:prstGeom prst="rect">
              <a:avLst/>
            </a:prstGeom>
            <a:noFill/>
          </p:spPr>
        </p:pic>
        <p:sp>
          <p:nvSpPr>
            <p:cNvPr id="9" name="CaixaDeTexto 8"/>
            <p:cNvSpPr txBox="1"/>
            <p:nvPr/>
          </p:nvSpPr>
          <p:spPr>
            <a:xfrm>
              <a:off x="5436096" y="2348880"/>
              <a:ext cx="2736304" cy="400110"/>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pt-B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Exemplo</a:t>
              </a:r>
              <a:endParaRPr lang="pt-B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Rubens\Desktop\Projeto Capacitação em Bibliotecas SED\Imagens\minha-biblioteca-esta-muito-baguncada-1763.jpg"/>
          <p:cNvPicPr>
            <a:picLocks noChangeAspect="1" noChangeArrowheads="1"/>
          </p:cNvPicPr>
          <p:nvPr/>
        </p:nvPicPr>
        <p:blipFill>
          <a:blip r:embed="rId2" cstate="print"/>
          <a:srcRect/>
          <a:stretch>
            <a:fillRect/>
          </a:stretch>
        </p:blipFill>
        <p:spPr bwMode="auto">
          <a:xfrm>
            <a:off x="611559" y="980728"/>
            <a:ext cx="7848873" cy="52565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Ambiente e Ambiência</a:t>
            </a:r>
            <a:endParaRPr lang="pt-BR" sz="3600" dirty="0">
              <a:effectLst>
                <a:outerShdw blurRad="38100" dist="38100" dir="2700000" algn="tl">
                  <a:srgbClr val="000000">
                    <a:alpha val="43137"/>
                  </a:srgbClr>
                </a:outerShdw>
              </a:effectLst>
            </a:endParaRPr>
          </a:p>
        </p:txBody>
      </p:sp>
      <p:pic>
        <p:nvPicPr>
          <p:cNvPr id="49154" name="Picture 2" descr="C:\Users\M.Rubens\Desktop\Projeto Capacitação em Bibliotecas SED\Imagens\32bdd6c7e216e3a7c397e37276dbbc30-672x372.jpg"/>
          <p:cNvPicPr>
            <a:picLocks noChangeAspect="1" noChangeArrowheads="1"/>
          </p:cNvPicPr>
          <p:nvPr/>
        </p:nvPicPr>
        <p:blipFill>
          <a:blip r:embed="rId2" cstate="print"/>
          <a:srcRect/>
          <a:stretch>
            <a:fillRect/>
          </a:stretch>
        </p:blipFill>
        <p:spPr bwMode="auto">
          <a:xfrm>
            <a:off x="4499992" y="3356992"/>
            <a:ext cx="4464496" cy="2952328"/>
          </a:xfrm>
          <a:prstGeom prst="rect">
            <a:avLst/>
          </a:prstGeom>
          <a:ln>
            <a:noFill/>
          </a:ln>
          <a:effectLst>
            <a:softEdge rad="112500"/>
          </a:effectLst>
        </p:spPr>
      </p:pic>
      <p:pic>
        <p:nvPicPr>
          <p:cNvPr id="49155" name="Picture 3" descr="C:\Users\M.Rubens\Desktop\Projeto Capacitação em Bibliotecas SED\Imagens\Biblioteca iluminação ruim.jpg"/>
          <p:cNvPicPr>
            <a:picLocks noChangeAspect="1" noChangeArrowheads="1"/>
          </p:cNvPicPr>
          <p:nvPr/>
        </p:nvPicPr>
        <p:blipFill>
          <a:blip r:embed="rId3" cstate="print"/>
          <a:srcRect/>
          <a:stretch>
            <a:fillRect/>
          </a:stretch>
        </p:blipFill>
        <p:spPr bwMode="auto">
          <a:xfrm>
            <a:off x="251520" y="1484784"/>
            <a:ext cx="4464496" cy="2952328"/>
          </a:xfrm>
          <a:prstGeom prst="rect">
            <a:avLst/>
          </a:prstGeom>
          <a:ln>
            <a:noFill/>
          </a:ln>
          <a:effectLst>
            <a:softEdge rad="112500"/>
          </a:effectLst>
        </p:spPr>
      </p:pic>
      <p:sp>
        <p:nvSpPr>
          <p:cNvPr id="7" name="Multiplicar 6"/>
          <p:cNvSpPr/>
          <p:nvPr/>
        </p:nvSpPr>
        <p:spPr>
          <a:xfrm>
            <a:off x="3914984" y="2812460"/>
            <a:ext cx="1620000" cy="1620000"/>
          </a:xfrm>
          <a:prstGeom prst="mathMultiply">
            <a:avLst/>
          </a:prstGeom>
          <a:solidFill>
            <a:schemeClr val="accent2"/>
          </a:solidFill>
        </p:spPr>
        <p:style>
          <a:lnRef idx="3">
            <a:schemeClr val="lt1"/>
          </a:lnRef>
          <a:fillRef idx="1">
            <a:schemeClr val="dk1"/>
          </a:fillRef>
          <a:effectRef idx="1">
            <a:schemeClr val="dk1"/>
          </a:effectRef>
          <a:fontRef idx="minor">
            <a:schemeClr val="lt1"/>
          </a:fontRef>
        </p:style>
        <p:txBody>
          <a:bodyPr rtlCol="0" anchor="ctr"/>
          <a:lstStyle/>
          <a:p>
            <a:pPr algn="ctr"/>
            <a:endParaRPr lang="pt-BR"/>
          </a:p>
        </p:txBody>
      </p:sp>
      <p:pic>
        <p:nvPicPr>
          <p:cNvPr id="49156" name="Picture 4" descr="C:\Users\M.Rubens\Desktop\Projeto Capacitação em Bibliotecas SED\Imagens\ponto-de-interrogacao-4.gif"/>
          <p:cNvPicPr>
            <a:picLocks noChangeAspect="1" noChangeArrowheads="1" noCrop="1"/>
          </p:cNvPicPr>
          <p:nvPr/>
        </p:nvPicPr>
        <p:blipFill>
          <a:blip r:embed="rId4" cstate="print"/>
          <a:srcRect/>
          <a:stretch>
            <a:fillRect/>
          </a:stretch>
        </p:blipFill>
        <p:spPr bwMode="auto">
          <a:xfrm>
            <a:off x="5832368" y="1160976"/>
            <a:ext cx="2052000" cy="2052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9155"/>
                                        </p:tgtEl>
                                        <p:attrNameLst>
                                          <p:attrName>style.visibility</p:attrName>
                                        </p:attrNameLst>
                                      </p:cBhvr>
                                      <p:to>
                                        <p:strVal val="visible"/>
                                      </p:to>
                                    </p:set>
                                    <p:animEffect transition="in" filter="blinds(horizontal)">
                                      <p:cBhvr>
                                        <p:cTn id="11" dur="500"/>
                                        <p:tgtEl>
                                          <p:spTgt spid="49155"/>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49156"/>
                                        </p:tgtEl>
                                        <p:attrNameLst>
                                          <p:attrName>style.visibility</p:attrName>
                                        </p:attrNameLst>
                                      </p:cBhvr>
                                      <p:to>
                                        <p:strVal val="visible"/>
                                      </p:to>
                                    </p:set>
                                    <p:animEffect transition="in" filter="blinds(horizontal)">
                                      <p:cBhvr>
                                        <p:cTn id="15" dur="500"/>
                                        <p:tgtEl>
                                          <p:spTgt spid="49156"/>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49154"/>
                                        </p:tgtEl>
                                        <p:attrNameLst>
                                          <p:attrName>style.visibility</p:attrName>
                                        </p:attrNameLst>
                                      </p:cBhvr>
                                      <p:to>
                                        <p:strVal val="visible"/>
                                      </p:to>
                                    </p:set>
                                    <p:animEffect transition="in" filter="blinds(horizontal)">
                                      <p:cBhvr>
                                        <p:cTn id="23" dur="5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Ambiente e Ambiência - Conceitos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400" b="1" dirty="0" smtClean="0"/>
              <a:t>Ambiente:</a:t>
            </a:r>
          </a:p>
          <a:p>
            <a:pPr marL="0" indent="0" algn="just">
              <a:spcBef>
                <a:spcPts val="600"/>
              </a:spcBef>
              <a:buNone/>
            </a:pPr>
            <a:endParaRPr lang="pt-BR" sz="2000" b="1" dirty="0" smtClean="0"/>
          </a:p>
          <a:p>
            <a:pPr marL="0" indent="0" algn="just">
              <a:spcBef>
                <a:spcPts val="600"/>
              </a:spcBef>
              <a:buNone/>
            </a:pPr>
            <a:r>
              <a:rPr lang="pt-BR" sz="2000" dirty="0" smtClean="0"/>
              <a:t>Meio ambiente; tudo o que faz parte do meio em que vive o ser humano, os seres vivos e/ou as coisas. </a:t>
            </a:r>
            <a:r>
              <a:rPr lang="pt-BR" sz="2000" b="1" dirty="0" smtClean="0"/>
              <a:t>Recinto;</a:t>
            </a:r>
            <a:r>
              <a:rPr lang="pt-BR" sz="2000" dirty="0" smtClean="0"/>
              <a:t> lugar em que se está: ambiente aberto. Atmosfera; reunião do que envolve uma pessoa, sua situação financeira, cultural, psicológica e moral: ambiente pobre, alegre. [Informática] Conjunto dos elementos através dos quais os programas são executados.</a:t>
            </a:r>
          </a:p>
          <a:p>
            <a:pPr marL="0" indent="0" algn="just">
              <a:spcBef>
                <a:spcPts val="600"/>
              </a:spcBef>
              <a:buNone/>
            </a:pPr>
            <a:endParaRPr lang="pt-BR" sz="2000" b="1" dirty="0" smtClean="0"/>
          </a:p>
          <a:p>
            <a:pPr marL="0" indent="0" algn="r">
              <a:spcBef>
                <a:spcPts val="600"/>
              </a:spcBef>
              <a:buNone/>
            </a:pPr>
            <a:r>
              <a:rPr lang="pt-BR" sz="2000" dirty="0" smtClean="0"/>
              <a:t>(DICIONÁRIO ONLINE, 2016)</a:t>
            </a:r>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Ambiente e Ambiência - Conceitos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spcBef>
                <a:spcPts val="0"/>
              </a:spcBef>
              <a:buNone/>
            </a:pPr>
            <a:r>
              <a:rPr lang="pt-BR" sz="2400" b="1" dirty="0" smtClean="0"/>
              <a:t>Ambiência: </a:t>
            </a:r>
          </a:p>
          <a:p>
            <a:pPr marL="0" indent="0" algn="just">
              <a:spcBef>
                <a:spcPts val="0"/>
              </a:spcBef>
              <a:buNone/>
            </a:pPr>
            <a:endParaRPr lang="pt-BR" sz="2000" b="1" dirty="0" smtClean="0"/>
          </a:p>
          <a:p>
            <a:pPr marL="0" indent="0" algn="just">
              <a:spcBef>
                <a:spcPts val="0"/>
              </a:spcBef>
              <a:buNone/>
            </a:pPr>
            <a:endParaRPr lang="pt-BR" sz="2000" b="1" dirty="0" smtClean="0"/>
          </a:p>
          <a:p>
            <a:pPr marL="0" algn="just">
              <a:spcBef>
                <a:spcPts val="0"/>
              </a:spcBef>
              <a:buNone/>
            </a:pPr>
            <a:r>
              <a:rPr lang="pt-BR" sz="2000" dirty="0" smtClean="0"/>
              <a:t>É o espaço, arquitetonicamente organizado e animado, que constitui um meio físico e psicológico, especialmente preparado para o exercício de atividades humanas.</a:t>
            </a:r>
          </a:p>
          <a:p>
            <a:pPr marL="0" algn="just">
              <a:spcBef>
                <a:spcPts val="0"/>
              </a:spcBef>
              <a:buNone/>
            </a:pPr>
            <a:endParaRPr lang="pt-BR" sz="2000" dirty="0" smtClean="0"/>
          </a:p>
          <a:p>
            <a:pPr marL="0" algn="r">
              <a:spcBef>
                <a:spcPts val="0"/>
              </a:spcBef>
              <a:buNone/>
            </a:pPr>
            <a:r>
              <a:rPr lang="pt-BR" sz="2000" dirty="0" smtClean="0"/>
              <a:t>(AURÉLIO, 2004)</a:t>
            </a:r>
          </a:p>
          <a:p>
            <a:pPr marL="0" indent="0" algn="just">
              <a:spcBef>
                <a:spcPts val="0"/>
              </a:spcBef>
              <a:buNone/>
            </a:pPr>
            <a:endParaRPr lang="pt-BR"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Ambiente e Ambiência - Conceitos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spcBef>
                <a:spcPts val="0"/>
              </a:spcBef>
              <a:buNone/>
            </a:pPr>
            <a:r>
              <a:rPr lang="pt-BR" sz="2400" b="1" dirty="0" smtClean="0"/>
              <a:t>Ambiência: </a:t>
            </a:r>
          </a:p>
          <a:p>
            <a:pPr marL="0" indent="0" algn="just">
              <a:spcBef>
                <a:spcPts val="0"/>
              </a:spcBef>
              <a:buNone/>
            </a:pPr>
            <a:endParaRPr lang="pt-BR" sz="2000" b="1" dirty="0" smtClean="0"/>
          </a:p>
          <a:p>
            <a:pPr marL="360000" indent="-360000" algn="just">
              <a:spcBef>
                <a:spcPts val="600"/>
              </a:spcBef>
              <a:buFont typeface="Arial" pitchFamily="34" charset="0"/>
              <a:buChar char="•"/>
            </a:pPr>
            <a:r>
              <a:rPr lang="pt-BR" sz="2000" dirty="0" smtClean="0"/>
              <a:t>tem origem do francês “</a:t>
            </a:r>
            <a:r>
              <a:rPr lang="pt-BR" sz="2000" i="1" dirty="0" smtClean="0"/>
              <a:t>ambiance” </a:t>
            </a:r>
            <a:r>
              <a:rPr lang="pt-BR" sz="2000" dirty="0" smtClean="0"/>
              <a:t>e pode ser também traduzido como meio ambiente;</a:t>
            </a:r>
          </a:p>
          <a:p>
            <a:pPr marL="360000" indent="-360000" algn="just">
              <a:spcBef>
                <a:spcPts val="600"/>
              </a:spcBef>
              <a:buFont typeface="Arial" pitchFamily="34" charset="0"/>
              <a:buChar char="•"/>
            </a:pPr>
            <a:r>
              <a:rPr lang="pt-BR" sz="2000" dirty="0" smtClean="0"/>
              <a:t>não é composta somente pelo meio material, mas pelo efeito moral que esse meio físico induz no comportamento dos indivíduos;</a:t>
            </a:r>
            <a:endParaRPr lang="pt-BR" sz="2000" b="1" dirty="0" smtClean="0"/>
          </a:p>
          <a:p>
            <a:pPr marL="360000" indent="-360000" algn="just">
              <a:spcBef>
                <a:spcPts val="600"/>
              </a:spcBef>
              <a:buFont typeface="Arial" pitchFamily="34" charset="0"/>
              <a:buChar char="•"/>
            </a:pPr>
            <a:r>
              <a:rPr lang="pt-BR" sz="2000" dirty="0" smtClean="0"/>
              <a:t>é muito utilizada na área da saúde no processo de humanização;</a:t>
            </a:r>
          </a:p>
          <a:p>
            <a:pPr algn="just">
              <a:spcBef>
                <a:spcPts val="600"/>
              </a:spcBef>
            </a:pPr>
            <a:r>
              <a:rPr lang="pt-BR" sz="2000" dirty="0" smtClean="0"/>
              <a:t>é aceito o termo </a:t>
            </a:r>
            <a:r>
              <a:rPr lang="pt-BR" sz="2000" i="1" dirty="0" smtClean="0"/>
              <a:t>meio ambiente </a:t>
            </a:r>
            <a:r>
              <a:rPr lang="pt-BR" sz="2000" dirty="0" smtClean="0"/>
              <a:t>como sinônimo, considerando-se, no entanto, que aí está inserido o meio moral, além do material;</a:t>
            </a:r>
          </a:p>
          <a:p>
            <a:pPr algn="just">
              <a:spcBef>
                <a:spcPts val="600"/>
              </a:spcBef>
            </a:pPr>
            <a:r>
              <a:rPr lang="pt-BR" sz="2000" dirty="0" smtClean="0"/>
              <a:t>visa à confortabilidade focada na privacidade e individualidade dos sujeitos envolvidos, valorizando elementos do ambiente que interagem com as pessoas como a cor, cheiro, som, morfologia, iluminação, entre outros garantindo conforto aos mesmos.</a:t>
            </a:r>
          </a:p>
          <a:p>
            <a:pPr marL="0" indent="0" algn="just">
              <a:spcBef>
                <a:spcPts val="0"/>
              </a:spcBef>
              <a:buNone/>
            </a:pPr>
            <a:endParaRPr lang="pt-BR" sz="2000" dirty="0" smtClean="0"/>
          </a:p>
          <a:p>
            <a:pPr marL="0" indent="0" algn="just">
              <a:spcBef>
                <a:spcPts val="0"/>
              </a:spcBef>
              <a:buNone/>
            </a:pPr>
            <a:endParaRPr lang="pt-BR"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Apresentação</a:t>
            </a:r>
            <a:endParaRPr lang="pt-BR" sz="3600" dirty="0">
              <a:effectLst>
                <a:outerShdw blurRad="38100" dist="38100" dir="2700000" algn="tl">
                  <a:srgbClr val="000000">
                    <a:alpha val="43137"/>
                  </a:srgbClr>
                </a:outerShdw>
              </a:effectLst>
            </a:endParaRPr>
          </a:p>
        </p:txBody>
      </p:sp>
      <p:sp>
        <p:nvSpPr>
          <p:cNvPr id="3" name="Espaço Reservado para Conteúdo 2"/>
          <p:cNvSpPr>
            <a:spLocks noGrp="1"/>
          </p:cNvSpPr>
          <p:nvPr>
            <p:ph idx="1"/>
          </p:nvPr>
        </p:nvSpPr>
        <p:spPr>
          <a:xfrm>
            <a:off x="539750" y="2060847"/>
            <a:ext cx="8147050" cy="4247877"/>
          </a:xfrm>
        </p:spPr>
        <p:txBody>
          <a:bodyPr/>
          <a:lstStyle/>
          <a:p>
            <a:pPr marL="0" indent="540000" algn="just">
              <a:spcBef>
                <a:spcPts val="400"/>
              </a:spcBef>
              <a:spcAft>
                <a:spcPts val="600"/>
              </a:spcAft>
              <a:buFont typeface="Arial" charset="0"/>
              <a:buNone/>
              <a:defRPr/>
            </a:pPr>
            <a:r>
              <a:rPr lang="pt-BR" sz="1800" b="1" dirty="0" smtClean="0"/>
              <a:t>A Biblioteca Escolar assume atualmente, na escola, um papel preponderante e decisivo no apoio ao ensino-aprendizagem e no processo educativo, em diversos  domínios: no desenvolvimento das literacias, das competências de informação, da consciência cultural e social,  do empoderamento  e ampla visão de mundo. </a:t>
            </a:r>
          </a:p>
          <a:p>
            <a:pPr marL="0" indent="540000" algn="just">
              <a:spcBef>
                <a:spcPts val="400"/>
              </a:spcBef>
              <a:buFont typeface="Arial" charset="0"/>
              <a:buNone/>
              <a:defRPr/>
            </a:pPr>
            <a:r>
              <a:rPr lang="pt-BR" sz="1800" b="1" dirty="0" smtClean="0"/>
              <a:t>Pretende-se com esse curso, oportunizar aos participantes uma visão abrangente do papel e da importância da Biblioteca Escolar como parceira indispensável e indissociável na formação de leitores proficientes e de crianças e jovens conscientes de seu papel individual e coletivo, contribuindo para o sucesso escolar,  educativo e humano.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Ambiente e Ambiência - Conceitos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spcBef>
                <a:spcPts val="0"/>
              </a:spcBef>
              <a:buNone/>
            </a:pPr>
            <a:r>
              <a:rPr lang="pt-BR" sz="2400" b="1" dirty="0" smtClean="0"/>
              <a:t>Portanto,</a:t>
            </a:r>
          </a:p>
          <a:p>
            <a:pPr marL="0" indent="0" algn="just">
              <a:spcBef>
                <a:spcPts val="0"/>
              </a:spcBef>
              <a:buNone/>
            </a:pPr>
            <a:endParaRPr lang="pt-BR" sz="2000" b="1" dirty="0" smtClean="0"/>
          </a:p>
          <a:p>
            <a:pPr marL="0" indent="0" algn="just">
              <a:buNone/>
            </a:pPr>
            <a:r>
              <a:rPr lang="pt-BR" sz="2000" dirty="0" smtClean="0"/>
              <a:t>Quando falamos em </a:t>
            </a:r>
            <a:r>
              <a:rPr lang="pt-BR" sz="2000" b="1" dirty="0" smtClean="0"/>
              <a:t>ambiência</a:t>
            </a:r>
            <a:r>
              <a:rPr lang="pt-BR" sz="2000" dirty="0" smtClean="0"/>
              <a:t>, pensamos em humanização por meio do equilíbrio de elementos que compõem os espaços, considerando fatores que permitam o protagonismo e a participação. Pressupõe o espaço como cenário onde se realizam relações sociais, políticas e econômicas de determinados grupos da sociedade, sendo uma situação construída coletivamente e incluindo as diferentes culturas e valores.</a:t>
            </a:r>
          </a:p>
          <a:p>
            <a:pPr marL="0" indent="0" algn="just">
              <a:buNone/>
            </a:pPr>
            <a:endParaRPr lang="pt-BR" sz="2000" dirty="0" smtClean="0"/>
          </a:p>
          <a:p>
            <a:pPr marL="0" indent="0" algn="r">
              <a:buNone/>
            </a:pPr>
            <a:r>
              <a:rPr lang="pt-BR" sz="2000" dirty="0" smtClean="0"/>
              <a:t>(BESTETTI, 2014)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Ambiente e Ambiência - Conceitos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ctr">
              <a:spcBef>
                <a:spcPts val="600"/>
              </a:spcBef>
              <a:buNone/>
            </a:pPr>
            <a:r>
              <a:rPr lang="pt-BR" sz="2200" b="1" dirty="0" smtClean="0"/>
              <a:t>“Ambiente é espaço, ambiência é o que o espaço me faz sentir.”</a:t>
            </a:r>
          </a:p>
          <a:p>
            <a:pPr marL="0" indent="0" algn="ctr">
              <a:spcBef>
                <a:spcPts val="600"/>
              </a:spcBef>
              <a:buNone/>
            </a:pPr>
            <a:endParaRPr lang="pt-BR" sz="2200" b="1" dirty="0" smtClean="0"/>
          </a:p>
          <a:p>
            <a:pPr marL="0" indent="0" algn="ctr">
              <a:spcBef>
                <a:spcPts val="600"/>
              </a:spcBef>
              <a:buNone/>
            </a:pPr>
            <a:endParaRPr lang="pt-BR" sz="2200" b="1" dirty="0" smtClean="0"/>
          </a:p>
        </p:txBody>
      </p:sp>
      <p:pic>
        <p:nvPicPr>
          <p:cNvPr id="79876" name="Picture 4" descr="C:\Users\M.Rubens\Desktop\Projeto Capacitação em Bibliotecas SED\DocSed\Fotosespacos\69cbcbc84b9aa615baa1d725204c6c56.jpg"/>
          <p:cNvPicPr>
            <a:picLocks noChangeAspect="1" noChangeArrowheads="1"/>
          </p:cNvPicPr>
          <p:nvPr/>
        </p:nvPicPr>
        <p:blipFill>
          <a:blip r:embed="rId2" cstate="print"/>
          <a:srcRect/>
          <a:stretch>
            <a:fillRect/>
          </a:stretch>
        </p:blipFill>
        <p:spPr bwMode="auto">
          <a:xfrm>
            <a:off x="395536" y="2276872"/>
            <a:ext cx="3384376" cy="2448272"/>
          </a:xfrm>
          <a:prstGeom prst="rect">
            <a:avLst/>
          </a:prstGeom>
          <a:ln>
            <a:noFill/>
          </a:ln>
          <a:effectLst>
            <a:softEdge rad="112500"/>
          </a:effectLst>
        </p:spPr>
      </p:pic>
      <p:pic>
        <p:nvPicPr>
          <p:cNvPr id="79874" name="Picture 2" descr="C:\Users\M.Rubens\Desktop\Projeto Capacitação em Bibliotecas SED\DocSed\Fotosespacos\brinquedoteca.jpg"/>
          <p:cNvPicPr>
            <a:picLocks noChangeAspect="1" noChangeArrowheads="1"/>
          </p:cNvPicPr>
          <p:nvPr/>
        </p:nvPicPr>
        <p:blipFill>
          <a:blip r:embed="rId3" cstate="print"/>
          <a:srcRect/>
          <a:stretch>
            <a:fillRect/>
          </a:stretch>
        </p:blipFill>
        <p:spPr bwMode="auto">
          <a:xfrm>
            <a:off x="2712813" y="3861048"/>
            <a:ext cx="3371355" cy="2528516"/>
          </a:xfrm>
          <a:prstGeom prst="rect">
            <a:avLst/>
          </a:prstGeom>
          <a:ln>
            <a:noFill/>
          </a:ln>
          <a:effectLst>
            <a:softEdge rad="112500"/>
          </a:effectLst>
        </p:spPr>
      </p:pic>
      <p:pic>
        <p:nvPicPr>
          <p:cNvPr id="79875" name="Picture 3" descr="C:\Users\M.Rubens\Desktop\Projeto Capacitação em Bibliotecas SED\DocSed\Fotosespacos\procity--pictures-9012.jpg"/>
          <p:cNvPicPr>
            <a:picLocks noChangeAspect="1" noChangeArrowheads="1"/>
          </p:cNvPicPr>
          <p:nvPr/>
        </p:nvPicPr>
        <p:blipFill>
          <a:blip r:embed="rId4" cstate="print"/>
          <a:srcRect/>
          <a:stretch>
            <a:fillRect/>
          </a:stretch>
        </p:blipFill>
        <p:spPr bwMode="auto">
          <a:xfrm>
            <a:off x="5220072" y="2276872"/>
            <a:ext cx="3384376" cy="244827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1000"/>
                                        <p:tgtEl>
                                          <p:spTgt spid="3">
                                            <p:txEl>
                                              <p:pRg st="0" end="0"/>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79876"/>
                                        </p:tgtEl>
                                        <p:attrNameLst>
                                          <p:attrName>style.visibility</p:attrName>
                                        </p:attrNameLst>
                                      </p:cBhvr>
                                      <p:to>
                                        <p:strVal val="visible"/>
                                      </p:to>
                                    </p:set>
                                    <p:animEffect transition="in" filter="blinds(horizontal)">
                                      <p:cBhvr>
                                        <p:cTn id="15" dur="500"/>
                                        <p:tgtEl>
                                          <p:spTgt spid="79876"/>
                                        </p:tgtEl>
                                      </p:cBhvr>
                                    </p:animEffect>
                                  </p:childTnLst>
                                </p:cTn>
                              </p:par>
                            </p:childTnLst>
                          </p:cTn>
                        </p:par>
                        <p:par>
                          <p:cTn id="16" fill="hold">
                            <p:stCondLst>
                              <p:cond delay="2500"/>
                            </p:stCondLst>
                            <p:childTnLst>
                              <p:par>
                                <p:cTn id="17" presetID="3" presetClass="entr" presetSubtype="10" fill="hold" nodeType="afterEffect">
                                  <p:stCondLst>
                                    <p:cond delay="0"/>
                                  </p:stCondLst>
                                  <p:childTnLst>
                                    <p:set>
                                      <p:cBhvr>
                                        <p:cTn id="18" dur="1" fill="hold">
                                          <p:stCondLst>
                                            <p:cond delay="0"/>
                                          </p:stCondLst>
                                        </p:cTn>
                                        <p:tgtEl>
                                          <p:spTgt spid="79874"/>
                                        </p:tgtEl>
                                        <p:attrNameLst>
                                          <p:attrName>style.visibility</p:attrName>
                                        </p:attrNameLst>
                                      </p:cBhvr>
                                      <p:to>
                                        <p:strVal val="visible"/>
                                      </p:to>
                                    </p:set>
                                    <p:animEffect transition="in" filter="blinds(horizontal)">
                                      <p:cBhvr>
                                        <p:cTn id="19" dur="500"/>
                                        <p:tgtEl>
                                          <p:spTgt spid="79874"/>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9875"/>
                                        </p:tgtEl>
                                        <p:attrNameLst>
                                          <p:attrName>style.visibility</p:attrName>
                                        </p:attrNameLst>
                                      </p:cBhvr>
                                      <p:to>
                                        <p:strVal val="visible"/>
                                      </p:to>
                                    </p:set>
                                    <p:animEffect transition="in" filter="blinds(horizontal)">
                                      <p:cBhvr>
                                        <p:cTn id="23" dur="5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Ambiente e Ambiência - Conceitos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spcBef>
                <a:spcPts val="0"/>
              </a:spcBef>
              <a:buNone/>
            </a:pPr>
            <a:r>
              <a:rPr lang="pt-BR" sz="2400" b="1" dirty="0" smtClean="0"/>
              <a:t>Importante destacar que:</a:t>
            </a:r>
          </a:p>
          <a:p>
            <a:pPr marL="0" indent="0" algn="just">
              <a:spcBef>
                <a:spcPts val="0"/>
              </a:spcBef>
              <a:buNone/>
            </a:pPr>
            <a:endParaRPr lang="pt-BR" sz="2000" b="1" dirty="0" smtClean="0"/>
          </a:p>
          <a:p>
            <a:pPr marL="360000" indent="-360000" algn="just">
              <a:spcBef>
                <a:spcPts val="600"/>
              </a:spcBef>
            </a:pPr>
            <a:r>
              <a:rPr lang="pt-BR" sz="2000" dirty="0" smtClean="0"/>
              <a:t>O ambiente você compra, mas a ambiência é fruto de relacionamento e precisa de gente competente e engajada para acontecer;</a:t>
            </a:r>
          </a:p>
          <a:p>
            <a:pPr marL="360000" indent="-360000" algn="just">
              <a:spcBef>
                <a:spcPts val="600"/>
              </a:spcBef>
            </a:pPr>
            <a:r>
              <a:rPr lang="pt-BR" sz="2000" dirty="0" smtClean="0"/>
              <a:t>A ambiência é criada pela sua capacidade de proporcionar um momento inesquecível;</a:t>
            </a:r>
          </a:p>
          <a:p>
            <a:pPr marL="360000" indent="-360000" algn="just">
              <a:spcBef>
                <a:spcPts val="600"/>
              </a:spcBef>
            </a:pPr>
            <a:r>
              <a:rPr lang="pt-BR" sz="2000" dirty="0" smtClean="0"/>
              <a:t>A ambiência nunca acontecerá de fora para dentro;</a:t>
            </a:r>
          </a:p>
          <a:p>
            <a:pPr marL="360000" indent="-360000" algn="just">
              <a:spcBef>
                <a:spcPts val="600"/>
              </a:spcBef>
            </a:pPr>
            <a:r>
              <a:rPr lang="pt-BR" sz="2000" dirty="0" smtClean="0"/>
              <a:t>Trabalha com sentimos e percepções;</a:t>
            </a:r>
          </a:p>
          <a:p>
            <a:pPr marL="360000" indent="-360000" algn="just">
              <a:spcBef>
                <a:spcPts val="600"/>
              </a:spcBef>
            </a:pPr>
            <a:r>
              <a:rPr lang="pt-BR" sz="2000" dirty="0" smtClean="0"/>
              <a:t>Ambiência é gente.</a:t>
            </a:r>
          </a:p>
          <a:p>
            <a:pPr marL="360000" indent="-360000" algn="just">
              <a:spcBef>
                <a:spcPts val="600"/>
              </a:spcBef>
            </a:pPr>
            <a:endParaRPr lang="pt-BR" sz="2000" dirty="0" smtClean="0"/>
          </a:p>
          <a:p>
            <a:pPr marL="360000" indent="-360000" algn="r">
              <a:spcBef>
                <a:spcPts val="600"/>
              </a:spcBef>
              <a:buNone/>
            </a:pPr>
            <a:r>
              <a:rPr lang="pt-BR" sz="2000" dirty="0" smtClean="0"/>
              <a:t>(PRATES, 2015)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Diagnóstico como Instrumento Norteador</a:t>
            </a:r>
            <a:endParaRPr lang="pt-BR" sz="3600" dirty="0">
              <a:effectLst>
                <a:outerShdw blurRad="38100" dist="38100" dir="2700000" algn="tl">
                  <a:srgbClr val="000000">
                    <a:alpha val="43137"/>
                  </a:srgbClr>
                </a:outerShdw>
              </a:effectLst>
            </a:endParaRPr>
          </a:p>
        </p:txBody>
      </p:sp>
      <p:pic>
        <p:nvPicPr>
          <p:cNvPr id="82946" name="Picture 2" descr="C:\Users\M.Rubens\Desktop\Projeto Capacitação em Bibliotecas SED\Imagens\lupakk.jpg"/>
          <p:cNvPicPr>
            <a:picLocks noChangeAspect="1" noChangeArrowheads="1"/>
          </p:cNvPicPr>
          <p:nvPr/>
        </p:nvPicPr>
        <p:blipFill>
          <a:blip r:embed="rId2" cstate="print"/>
          <a:srcRect/>
          <a:stretch>
            <a:fillRect/>
          </a:stretch>
        </p:blipFill>
        <p:spPr bwMode="auto">
          <a:xfrm>
            <a:off x="483310" y="2380410"/>
            <a:ext cx="8136000" cy="3519483"/>
          </a:xfrm>
          <a:prstGeom prst="rect">
            <a:avLst/>
          </a:prstGeom>
          <a:ln>
            <a:noFill/>
          </a:ln>
          <a:effectLst>
            <a:softEdge rad="112500"/>
          </a:effectLst>
        </p:spPr>
      </p:pic>
      <p:sp>
        <p:nvSpPr>
          <p:cNvPr id="7" name="Espaço Reservado para Conteúdo 4"/>
          <p:cNvSpPr>
            <a:spLocks noGrp="1"/>
          </p:cNvSpPr>
          <p:nvPr>
            <p:ph idx="1"/>
          </p:nvPr>
        </p:nvSpPr>
        <p:spPr>
          <a:xfrm>
            <a:off x="457200" y="1600200"/>
            <a:ext cx="8229600" cy="4525963"/>
          </a:xfrm>
        </p:spPr>
        <p:txBody>
          <a:bodyPr/>
          <a:lstStyle/>
          <a:p>
            <a:pPr marL="0" indent="0" algn="ctr">
              <a:spcBef>
                <a:spcPts val="600"/>
              </a:spcBef>
              <a:buNone/>
            </a:pPr>
            <a:r>
              <a:rPr lang="pt-BR" sz="2400" b="1" dirty="0" smtClean="0"/>
              <a:t>Como anda a Saúde da sua Biblioteca?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blinds(horizontal)">
                                      <p:cBhvr>
                                        <p:cTn id="11" dur="500"/>
                                        <p:tgtEl>
                                          <p:spTgt spid="7">
                                            <p:txEl>
                                              <p:pRg st="0" end="0"/>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82946"/>
                                        </p:tgtEl>
                                        <p:attrNameLst>
                                          <p:attrName>style.visibility</p:attrName>
                                        </p:attrNameLst>
                                      </p:cBhvr>
                                      <p:to>
                                        <p:strVal val="visible"/>
                                      </p:to>
                                    </p:set>
                                    <p:animEffect transition="in" filter="blinds(horizontal)">
                                      <p:cBhvr>
                                        <p:cTn id="15"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Diagnóstico como Instrumento Norteador</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b="1" dirty="0" smtClean="0"/>
              <a:t>Definição:</a:t>
            </a:r>
          </a:p>
          <a:p>
            <a:pPr marL="0" indent="0" algn="just">
              <a:spcBef>
                <a:spcPts val="600"/>
              </a:spcBef>
              <a:buNone/>
            </a:pPr>
            <a:endParaRPr lang="pt-BR" sz="2000" dirty="0" smtClean="0"/>
          </a:p>
          <a:p>
            <a:pPr marL="0" indent="0" algn="just">
              <a:spcBef>
                <a:spcPts val="600"/>
              </a:spcBef>
              <a:buNone/>
            </a:pPr>
            <a:r>
              <a:rPr lang="pt-BR" sz="2000" dirty="0" smtClean="0"/>
              <a:t>É um processo sistematizado do desenvolvimento organizacional, com tempo e espaço definido que consiste numa intervenção para avaliar o estado da organização num determinado momento. É a linha de base para o plano de ação. Buscando identificar pontos fortes e fracos na estrutura e no funcionamento da organização; compreender a natureza e as causas dos problemas ou desafios apresentados; descobrir formas de solucionar esses problemas e melhorar a eficiência e eficácia organizacional. </a:t>
            </a:r>
          </a:p>
          <a:p>
            <a:pPr marL="0" indent="0" algn="just">
              <a:spcBef>
                <a:spcPts val="600"/>
              </a:spcBef>
              <a:buNone/>
            </a:pPr>
            <a:endParaRPr lang="pt-BR" sz="2000" dirty="0" smtClean="0"/>
          </a:p>
          <a:p>
            <a:pPr marL="0" indent="0" algn="r">
              <a:spcBef>
                <a:spcPts val="600"/>
              </a:spcBef>
              <a:buNone/>
            </a:pPr>
            <a:r>
              <a:rPr lang="pt-BR" sz="2000" dirty="0" smtClean="0"/>
              <a:t>(ALMEIDA, 2005)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Diagnóstico como Instrumento Norteador</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b="1" dirty="0" smtClean="0"/>
              <a:t>Portanto,</a:t>
            </a:r>
          </a:p>
          <a:p>
            <a:pPr marL="0" indent="0" algn="just">
              <a:spcBef>
                <a:spcPts val="600"/>
              </a:spcBef>
              <a:buNone/>
            </a:pPr>
            <a:endParaRPr lang="pt-BR" sz="2000" dirty="0" smtClean="0"/>
          </a:p>
          <a:p>
            <a:pPr marL="438150" indent="-265113" algn="just">
              <a:spcBef>
                <a:spcPts val="600"/>
              </a:spcBef>
              <a:buFont typeface="Arial" pitchFamily="34" charset="0"/>
              <a:buChar char="•"/>
            </a:pPr>
            <a:r>
              <a:rPr lang="pt-BR" sz="2000" dirty="0" smtClean="0"/>
              <a:t>Agir sem um retrato preciso da situação atual e dos problemas existentes e dos recursos materiais e humanos disponíveis para resolve-los, é agir às cegas;</a:t>
            </a:r>
          </a:p>
          <a:p>
            <a:pPr marL="438150" indent="-265113" algn="just">
              <a:spcBef>
                <a:spcPts val="0"/>
              </a:spcBef>
              <a:buFont typeface="Arial" pitchFamily="34" charset="0"/>
              <a:buChar char="•"/>
            </a:pPr>
            <a:endParaRPr lang="pt-BR" sz="1000" dirty="0" smtClean="0"/>
          </a:p>
          <a:p>
            <a:pPr marL="438150" indent="-265113" algn="just">
              <a:spcBef>
                <a:spcPts val="600"/>
              </a:spcBef>
              <a:buFont typeface="Arial" pitchFamily="34" charset="0"/>
              <a:buChar char="•"/>
            </a:pPr>
            <a:r>
              <a:rPr lang="pt-BR" sz="2000" dirty="0" smtClean="0"/>
              <a:t>Um bom diagnóstico inicial permitirá discernir as etapas e providências necessárias para atingir a meta desejada pela biblioteca;</a:t>
            </a:r>
          </a:p>
          <a:p>
            <a:pPr marL="0" indent="0" algn="just">
              <a:spcBef>
                <a:spcPts val="600"/>
              </a:spcBef>
              <a:buNone/>
            </a:pPr>
            <a:endParaRPr lang="pt-BR"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Diagnóstico como Instrumento Norteador</a:t>
            </a:r>
            <a:endParaRPr lang="pt-BR" sz="3600" dirty="0">
              <a:effectLst>
                <a:outerShdw blurRad="38100" dist="38100" dir="2700000" algn="tl">
                  <a:srgbClr val="000000">
                    <a:alpha val="43137"/>
                  </a:srgbClr>
                </a:outerShdw>
              </a:effectLst>
            </a:endParaRPr>
          </a:p>
        </p:txBody>
      </p:sp>
      <p:grpSp>
        <p:nvGrpSpPr>
          <p:cNvPr id="11" name="Grupo 10"/>
          <p:cNvGrpSpPr/>
          <p:nvPr/>
        </p:nvGrpSpPr>
        <p:grpSpPr>
          <a:xfrm>
            <a:off x="395536" y="1388066"/>
            <a:ext cx="8424936" cy="5040560"/>
            <a:chOff x="395536" y="1388066"/>
            <a:chExt cx="8424936" cy="5040560"/>
          </a:xfrm>
        </p:grpSpPr>
        <p:grpSp>
          <p:nvGrpSpPr>
            <p:cNvPr id="8" name="Grupo 7"/>
            <p:cNvGrpSpPr/>
            <p:nvPr/>
          </p:nvGrpSpPr>
          <p:grpSpPr>
            <a:xfrm>
              <a:off x="395536" y="1388066"/>
              <a:ext cx="8424936" cy="5040560"/>
              <a:chOff x="395536" y="1388066"/>
              <a:chExt cx="8424936" cy="5040560"/>
            </a:xfrm>
          </p:grpSpPr>
          <p:graphicFrame>
            <p:nvGraphicFramePr>
              <p:cNvPr id="6" name="Diagrama 5"/>
              <p:cNvGraphicFramePr/>
              <p:nvPr/>
            </p:nvGraphicFramePr>
            <p:xfrm>
              <a:off x="395536" y="1397000"/>
              <a:ext cx="8424936" cy="4984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Elipse 6"/>
              <p:cNvSpPr/>
              <p:nvPr/>
            </p:nvSpPr>
            <p:spPr>
              <a:xfrm>
                <a:off x="1284342" y="1388066"/>
                <a:ext cx="6624736" cy="5040560"/>
              </a:xfrm>
              <a:prstGeom prst="ellipse">
                <a:avLst/>
              </a:prstGeom>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pt-BR"/>
              </a:p>
            </p:txBody>
          </p:sp>
        </p:grpSp>
        <p:sp>
          <p:nvSpPr>
            <p:cNvPr id="9" name="CaixaDeTexto 8"/>
            <p:cNvSpPr txBox="1"/>
            <p:nvPr/>
          </p:nvSpPr>
          <p:spPr>
            <a:xfrm>
              <a:off x="1979712" y="2564904"/>
              <a:ext cx="1692000" cy="360000"/>
            </a:xfrm>
            <a:prstGeom prst="rect">
              <a:avLst/>
            </a:prstGeom>
            <a:noFill/>
          </p:spPr>
          <p:txBody>
            <a:bodyPr wrap="square" rtlCol="0">
              <a:spAutoFit/>
            </a:bodyPr>
            <a:lstStyle/>
            <a:p>
              <a:r>
                <a:rPr lang="pt-BR" sz="1400" b="1" dirty="0" smtClean="0">
                  <a:solidFill>
                    <a:schemeClr val="tx2"/>
                  </a:solidFill>
                </a:rPr>
                <a:t>Ambiente Interno</a:t>
              </a:r>
              <a:endParaRPr lang="pt-BR" sz="1400" b="1" dirty="0">
                <a:solidFill>
                  <a:schemeClr val="tx2"/>
                </a:solidFill>
              </a:endParaRPr>
            </a:p>
          </p:txBody>
        </p:sp>
        <p:sp>
          <p:nvSpPr>
            <p:cNvPr id="10" name="CaixaDeTexto 9"/>
            <p:cNvSpPr txBox="1"/>
            <p:nvPr/>
          </p:nvSpPr>
          <p:spPr>
            <a:xfrm>
              <a:off x="6948264" y="5888305"/>
              <a:ext cx="1692000" cy="360000"/>
            </a:xfrm>
            <a:prstGeom prst="rect">
              <a:avLst/>
            </a:prstGeom>
            <a:noFill/>
          </p:spPr>
          <p:txBody>
            <a:bodyPr wrap="square" rtlCol="0">
              <a:spAutoFit/>
            </a:bodyPr>
            <a:lstStyle/>
            <a:p>
              <a:r>
                <a:rPr lang="pt-BR" sz="1400" b="1" dirty="0" smtClean="0">
                  <a:solidFill>
                    <a:srgbClr val="FF0000"/>
                  </a:solidFill>
                </a:rPr>
                <a:t>Ambiente externo</a:t>
              </a:r>
              <a:endParaRPr lang="pt-BR" sz="1400" b="1" dirty="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Diagnóstico como Instrumento Norteador</a:t>
            </a:r>
            <a:endParaRPr lang="pt-BR" sz="3600" dirty="0">
              <a:effectLst>
                <a:outerShdw blurRad="38100" dist="38100" dir="2700000" algn="tl">
                  <a:srgbClr val="000000">
                    <a:alpha val="43137"/>
                  </a:srgbClr>
                </a:outerShdw>
              </a:effectLst>
            </a:endParaRPr>
          </a:p>
        </p:txBody>
      </p:sp>
      <p:sp>
        <p:nvSpPr>
          <p:cNvPr id="11"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b="1" dirty="0" smtClean="0"/>
              <a:t>Instrumentos mais utilizados na Coleta de Dados:</a:t>
            </a:r>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1200"/>
              </a:spcBef>
              <a:buNone/>
            </a:pPr>
            <a:r>
              <a:rPr lang="pt-BR" sz="2000" b="1" dirty="0" smtClean="0"/>
              <a:t>Questionário		               Entrevista</a:t>
            </a:r>
          </a:p>
          <a:p>
            <a:pPr marL="0" indent="0" algn="just">
              <a:spcBef>
                <a:spcPts val="600"/>
              </a:spcBef>
              <a:buNone/>
            </a:pPr>
            <a:endParaRPr lang="pt-BR" sz="2000" dirty="0" smtClean="0"/>
          </a:p>
          <a:p>
            <a:pPr marL="0" indent="0" algn="just">
              <a:spcBef>
                <a:spcPts val="600"/>
              </a:spcBef>
              <a:buNone/>
            </a:pPr>
            <a:endParaRPr lang="pt-BR" sz="2000" dirty="0" smtClean="0"/>
          </a:p>
        </p:txBody>
      </p:sp>
      <p:pic>
        <p:nvPicPr>
          <p:cNvPr id="83970" name="Picture 2" descr="C:\Users\M.Rubens\Desktop\Projeto Capacitação em Bibliotecas SED\Imagens\questionario.jpg"/>
          <p:cNvPicPr>
            <a:picLocks noChangeAspect="1" noChangeArrowheads="1"/>
          </p:cNvPicPr>
          <p:nvPr/>
        </p:nvPicPr>
        <p:blipFill>
          <a:blip r:embed="rId2" cstate="print"/>
          <a:srcRect/>
          <a:stretch>
            <a:fillRect/>
          </a:stretch>
        </p:blipFill>
        <p:spPr bwMode="auto">
          <a:xfrm>
            <a:off x="539552" y="2420888"/>
            <a:ext cx="2952328" cy="2952328"/>
          </a:xfrm>
          <a:prstGeom prst="rect">
            <a:avLst/>
          </a:prstGeom>
          <a:ln>
            <a:noFill/>
          </a:ln>
          <a:effectLst>
            <a:softEdge rad="112500"/>
          </a:effectLst>
        </p:spPr>
      </p:pic>
      <p:pic>
        <p:nvPicPr>
          <p:cNvPr id="83971" name="Picture 3" descr="C:\Users\M.Rubens\Desktop\Projeto Capacitação em Bibliotecas SED\Imagens\blog_entrevista.jpg"/>
          <p:cNvPicPr>
            <a:picLocks noChangeAspect="1" noChangeArrowheads="1"/>
          </p:cNvPicPr>
          <p:nvPr/>
        </p:nvPicPr>
        <p:blipFill>
          <a:blip r:embed="rId3" cstate="print"/>
          <a:srcRect/>
          <a:stretch>
            <a:fillRect/>
          </a:stretch>
        </p:blipFill>
        <p:spPr bwMode="auto">
          <a:xfrm>
            <a:off x="3851920" y="2276872"/>
            <a:ext cx="4838700" cy="32004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blinds(horizontal)">
                                      <p:cBhvr>
                                        <p:cTn id="11" dur="500"/>
                                        <p:tgtEl>
                                          <p:spTgt spid="11">
                                            <p:txEl>
                                              <p:pRg st="0" end="0"/>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83970"/>
                                        </p:tgtEl>
                                        <p:attrNameLst>
                                          <p:attrName>style.visibility</p:attrName>
                                        </p:attrNameLst>
                                      </p:cBhvr>
                                      <p:to>
                                        <p:strVal val="visible"/>
                                      </p:to>
                                    </p:set>
                                    <p:animEffect transition="in" filter="blinds(horizontal)">
                                      <p:cBhvr>
                                        <p:cTn id="15" dur="500"/>
                                        <p:tgtEl>
                                          <p:spTgt spid="83970"/>
                                        </p:tgtEl>
                                      </p:cBhvr>
                                    </p:animEffect>
                                  </p:childTnLst>
                                </p:cTn>
                              </p:par>
                            </p:childTnLst>
                          </p:cTn>
                        </p:par>
                        <p:par>
                          <p:cTn id="16" fill="hold">
                            <p:stCondLst>
                              <p:cond delay="2500"/>
                            </p:stCondLst>
                            <p:childTnLst>
                              <p:par>
                                <p:cTn id="17" presetID="3" presetClass="entr" presetSubtype="10" fill="hold" nodeType="afterEffect">
                                  <p:stCondLst>
                                    <p:cond delay="0"/>
                                  </p:stCondLst>
                                  <p:childTnLst>
                                    <p:set>
                                      <p:cBhvr>
                                        <p:cTn id="18" dur="1" fill="hold">
                                          <p:stCondLst>
                                            <p:cond delay="0"/>
                                          </p:stCondLst>
                                        </p:cTn>
                                        <p:tgtEl>
                                          <p:spTgt spid="83971"/>
                                        </p:tgtEl>
                                        <p:attrNameLst>
                                          <p:attrName>style.visibility</p:attrName>
                                        </p:attrNameLst>
                                      </p:cBhvr>
                                      <p:to>
                                        <p:strVal val="visible"/>
                                      </p:to>
                                    </p:set>
                                    <p:animEffect transition="in" filter="blinds(horizontal)">
                                      <p:cBhvr>
                                        <p:cTn id="19" dur="500"/>
                                        <p:tgtEl>
                                          <p:spTgt spid="83971"/>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1">
                                            <p:txEl>
                                              <p:pRg st="10" end="10"/>
                                            </p:txEl>
                                          </p:spTgt>
                                        </p:tgtEl>
                                        <p:attrNameLst>
                                          <p:attrName>style.visibility</p:attrName>
                                        </p:attrNameLst>
                                      </p:cBhvr>
                                      <p:to>
                                        <p:strVal val="visible"/>
                                      </p:to>
                                    </p:set>
                                    <p:animEffect transition="in" filter="blinds(horizontal)">
                                      <p:cBhvr>
                                        <p:cTn id="23" dur="500"/>
                                        <p:tgtEl>
                                          <p:spTgt spid="1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Reflexão...</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spcBef>
                <a:spcPts val="600"/>
              </a:spcBef>
              <a:buNone/>
            </a:pPr>
            <a:endParaRPr lang="pt-BR" sz="2000" b="1" dirty="0" smtClean="0"/>
          </a:p>
          <a:p>
            <a:pPr marL="0" indent="0" algn="ctr">
              <a:spcBef>
                <a:spcPts val="600"/>
              </a:spcBef>
              <a:buNone/>
            </a:pPr>
            <a:r>
              <a:rPr lang="pt-BR" sz="2400" b="1" dirty="0" smtClean="0"/>
              <a:t>“Nada é permanente, exceto à mudança.”</a:t>
            </a:r>
          </a:p>
          <a:p>
            <a:pPr marL="5220000" indent="0">
              <a:spcBef>
                <a:spcPts val="0"/>
              </a:spcBef>
              <a:buNone/>
            </a:pPr>
            <a:endParaRPr lang="pt-BR" sz="1000" b="1" dirty="0" smtClean="0"/>
          </a:p>
          <a:p>
            <a:pPr marL="5199063" indent="0">
              <a:spcBef>
                <a:spcPts val="600"/>
              </a:spcBef>
              <a:buNone/>
            </a:pPr>
            <a:r>
              <a:rPr lang="pt-BR" sz="1800" b="1" dirty="0" smtClean="0"/>
              <a:t>(HERÁCLITO, 500 </a:t>
            </a:r>
            <a:r>
              <a:rPr lang="pt-BR" sz="1800" b="1" dirty="0" err="1" smtClean="0"/>
              <a:t>a.C</a:t>
            </a:r>
            <a:r>
              <a:rPr lang="pt-BR" sz="1800" b="1" dirty="0" smtClean="0"/>
              <a:t>) </a:t>
            </a:r>
          </a:p>
          <a:p>
            <a:pPr marL="0" indent="0" algn="just">
              <a:spcBef>
                <a:spcPts val="600"/>
              </a:spcBef>
              <a:buNone/>
            </a:pPr>
            <a:endParaRPr lang="pt-BR" sz="2000" b="1" dirty="0" smtClean="0"/>
          </a:p>
          <a:p>
            <a:pPr marL="0" indent="0" algn="just">
              <a:spcBef>
                <a:spcPts val="600"/>
              </a:spcBef>
              <a:buNone/>
            </a:pPr>
            <a:endParaRPr lang="pt-BR" sz="2000" b="1" dirty="0" smtClean="0"/>
          </a:p>
        </p:txBody>
      </p:sp>
      <p:pic>
        <p:nvPicPr>
          <p:cNvPr id="84994" name="Picture 2" descr="C:\Users\M.Rubens\Desktop\Projeto Capacitação em Bibliotecas SED\Imagens\mudança.jpg"/>
          <p:cNvPicPr>
            <a:picLocks noChangeAspect="1" noChangeArrowheads="1"/>
          </p:cNvPicPr>
          <p:nvPr/>
        </p:nvPicPr>
        <p:blipFill>
          <a:blip r:embed="rId2" cstate="print"/>
          <a:srcRect/>
          <a:stretch>
            <a:fillRect/>
          </a:stretch>
        </p:blipFill>
        <p:spPr bwMode="auto">
          <a:xfrm>
            <a:off x="755576" y="3140968"/>
            <a:ext cx="5040560" cy="312992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1000"/>
                                        <p:tgtEl>
                                          <p:spTgt spid="3">
                                            <p:txEl>
                                              <p:pRg st="1" end="1"/>
                                            </p:txEl>
                                          </p:spTgt>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1000"/>
                                        <p:tgtEl>
                                          <p:spTgt spid="3">
                                            <p:txEl>
                                              <p:pRg st="3" end="3"/>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84994"/>
                                        </p:tgtEl>
                                        <p:attrNameLst>
                                          <p:attrName>style.visibility</p:attrName>
                                        </p:attrNameLst>
                                      </p:cBhvr>
                                      <p:to>
                                        <p:strVal val="visible"/>
                                      </p:to>
                                    </p:set>
                                    <p:animEffect transition="in" filter="blinds(horizontal)">
                                      <p:cBhvr>
                                        <p:cTn id="19" dur="500"/>
                                        <p:tgtEl>
                                          <p:spTgt spid="84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Normas e Regulamentos</a:t>
            </a:r>
            <a:endParaRPr lang="pt-BR" sz="3600" dirty="0">
              <a:effectLst>
                <a:outerShdw blurRad="38100" dist="38100" dir="2700000" algn="tl">
                  <a:srgbClr val="000000">
                    <a:alpha val="43137"/>
                  </a:srgbClr>
                </a:outerShdw>
              </a:effectLst>
            </a:endParaRPr>
          </a:p>
        </p:txBody>
      </p:sp>
      <p:grpSp>
        <p:nvGrpSpPr>
          <p:cNvPr id="12" name="Grupo 11"/>
          <p:cNvGrpSpPr/>
          <p:nvPr/>
        </p:nvGrpSpPr>
        <p:grpSpPr>
          <a:xfrm>
            <a:off x="683568" y="1844824"/>
            <a:ext cx="7513605" cy="4104456"/>
            <a:chOff x="683568" y="1844824"/>
            <a:chExt cx="7513605" cy="4104456"/>
          </a:xfrm>
        </p:grpSpPr>
        <p:pic>
          <p:nvPicPr>
            <p:cNvPr id="7" name="Picture 2" descr="C:\Users\M.Rubens\Desktop\Projeto Capacitação em Bibliotecas SED\Imagens\9985a5_16da5e24dcab4b628df65a67a2d3ae6d.png"/>
            <p:cNvPicPr>
              <a:picLocks noChangeAspect="1" noChangeArrowheads="1"/>
            </p:cNvPicPr>
            <p:nvPr/>
          </p:nvPicPr>
          <p:blipFill>
            <a:blip r:embed="rId2" cstate="print"/>
            <a:srcRect/>
            <a:stretch>
              <a:fillRect/>
            </a:stretch>
          </p:blipFill>
          <p:spPr bwMode="auto">
            <a:xfrm>
              <a:off x="683568" y="2348880"/>
              <a:ext cx="2475480" cy="1397666"/>
            </a:xfrm>
            <a:prstGeom prst="rect">
              <a:avLst/>
            </a:prstGeom>
            <a:noFill/>
          </p:spPr>
        </p:pic>
        <p:pic>
          <p:nvPicPr>
            <p:cNvPr id="8" name="Picture 4" descr="C:\Users\M.Rubens\Desktop\Projeto Capacitação em Bibliotecas SED\Imagens\Entenda-como-são-elaboradas-as-normas-técnicas_iso.jpg"/>
            <p:cNvPicPr>
              <a:picLocks noChangeAspect="1" noChangeArrowheads="1"/>
            </p:cNvPicPr>
            <p:nvPr/>
          </p:nvPicPr>
          <p:blipFill>
            <a:blip r:embed="rId3" cstate="print"/>
            <a:srcRect/>
            <a:stretch>
              <a:fillRect/>
            </a:stretch>
          </p:blipFill>
          <p:spPr bwMode="auto">
            <a:xfrm>
              <a:off x="1619672" y="4005064"/>
              <a:ext cx="2439715" cy="1574010"/>
            </a:xfrm>
            <a:prstGeom prst="rect">
              <a:avLst/>
            </a:prstGeom>
            <a:noFill/>
          </p:spPr>
        </p:pic>
        <p:pic>
          <p:nvPicPr>
            <p:cNvPr id="9" name="Picture 3" descr="C:\Users\M.Rubens\Desktop\Projeto Capacitação em Bibliotecas SED\Imagens\regula1.png"/>
            <p:cNvPicPr>
              <a:picLocks noChangeAspect="1" noChangeArrowheads="1"/>
            </p:cNvPicPr>
            <p:nvPr/>
          </p:nvPicPr>
          <p:blipFill>
            <a:blip r:embed="rId4" cstate="print"/>
            <a:srcRect/>
            <a:stretch>
              <a:fillRect/>
            </a:stretch>
          </p:blipFill>
          <p:spPr bwMode="auto">
            <a:xfrm>
              <a:off x="3923928" y="1844824"/>
              <a:ext cx="1516212" cy="1516212"/>
            </a:xfrm>
            <a:prstGeom prst="rect">
              <a:avLst/>
            </a:prstGeom>
            <a:noFill/>
          </p:spPr>
        </p:pic>
        <p:pic>
          <p:nvPicPr>
            <p:cNvPr id="10" name="Picture 2" descr="C:\Users\M.Rubens\Desktop\Projeto Capacitação em Bibliotecas SED\Imagens\REGRAS2.png"/>
            <p:cNvPicPr>
              <a:picLocks noChangeAspect="1" noChangeArrowheads="1"/>
            </p:cNvPicPr>
            <p:nvPr/>
          </p:nvPicPr>
          <p:blipFill>
            <a:blip r:embed="rId5" cstate="print"/>
            <a:srcRect/>
            <a:stretch>
              <a:fillRect/>
            </a:stretch>
          </p:blipFill>
          <p:spPr bwMode="auto">
            <a:xfrm>
              <a:off x="5292080" y="4653136"/>
              <a:ext cx="2851516" cy="1296144"/>
            </a:xfrm>
            <a:prstGeom prst="rect">
              <a:avLst/>
            </a:prstGeom>
            <a:noFill/>
          </p:spPr>
        </p:pic>
        <p:pic>
          <p:nvPicPr>
            <p:cNvPr id="11" name="Picture 3" descr="C:\Users\M.Rubens\Desktop\Projeto Capacitação em Bibliotecas SED\Imagens\nr-23-300x298-47.png"/>
            <p:cNvPicPr>
              <a:picLocks noChangeAspect="1" noChangeArrowheads="1"/>
            </p:cNvPicPr>
            <p:nvPr/>
          </p:nvPicPr>
          <p:blipFill>
            <a:blip r:embed="rId6" cstate="print"/>
            <a:srcRect/>
            <a:stretch>
              <a:fillRect/>
            </a:stretch>
          </p:blipFill>
          <p:spPr bwMode="auto">
            <a:xfrm>
              <a:off x="6588224" y="2348880"/>
              <a:ext cx="1608949" cy="1597775"/>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Objetivos da Aula</a:t>
            </a:r>
            <a:endParaRPr lang="pt-BR" sz="3600" dirty="0">
              <a:effectLst>
                <a:outerShdw blurRad="38100" dist="38100" dir="2700000" algn="tl">
                  <a:srgbClr val="000000">
                    <a:alpha val="43137"/>
                  </a:srgbClr>
                </a:outerShdw>
              </a:effectLst>
            </a:endParaRPr>
          </a:p>
        </p:txBody>
      </p:sp>
      <p:sp>
        <p:nvSpPr>
          <p:cNvPr id="3" name="Espaço Reservado para Conteúdo 2"/>
          <p:cNvSpPr>
            <a:spLocks noGrp="1"/>
          </p:cNvSpPr>
          <p:nvPr>
            <p:ph idx="1"/>
          </p:nvPr>
        </p:nvSpPr>
        <p:spPr>
          <a:xfrm>
            <a:off x="539750" y="1844824"/>
            <a:ext cx="8147050" cy="4392488"/>
          </a:xfrm>
        </p:spPr>
        <p:txBody>
          <a:bodyPr/>
          <a:lstStyle/>
          <a:p>
            <a:pPr marL="360000" indent="-360000" algn="just">
              <a:spcBef>
                <a:spcPts val="600"/>
              </a:spcBef>
              <a:spcAft>
                <a:spcPts val="0"/>
              </a:spcAft>
              <a:buFont typeface="Wingdings" pitchFamily="2" charset="2"/>
              <a:buChar char="ü"/>
              <a:defRPr/>
            </a:pPr>
            <a:r>
              <a:rPr lang="pt-BR" sz="2000" dirty="0" smtClean="0"/>
              <a:t>Compreender a importância sobre a organização da biblioteca escolar;</a:t>
            </a:r>
          </a:p>
          <a:p>
            <a:pPr marL="360000" indent="-360000" algn="just">
              <a:spcBef>
                <a:spcPts val="600"/>
              </a:spcBef>
              <a:spcAft>
                <a:spcPts val="0"/>
              </a:spcAft>
              <a:buFont typeface="Wingdings" pitchFamily="2" charset="2"/>
              <a:buChar char="ü"/>
              <a:defRPr/>
            </a:pPr>
            <a:r>
              <a:rPr lang="pt-BR" sz="2000" dirty="0" smtClean="0"/>
              <a:t>Aprender sobre os instrumentos normativos da biblioteca buscando implementá-los no dia a dia das atividades;</a:t>
            </a:r>
          </a:p>
          <a:p>
            <a:pPr marL="360000" indent="-360000" algn="just">
              <a:spcBef>
                <a:spcPts val="600"/>
              </a:spcBef>
              <a:spcAft>
                <a:spcPts val="0"/>
              </a:spcAft>
              <a:buFont typeface="Wingdings" pitchFamily="2" charset="2"/>
              <a:buChar char="ü"/>
              <a:defRPr/>
            </a:pPr>
            <a:r>
              <a:rPr lang="pt-BR" sz="2000" dirty="0" smtClean="0"/>
              <a:t>Refletir sobre aspectos do ambiente da biblioteca escolar no que diz respeito ao espaço físico, equipamentos, mobiliários e leiaute;</a:t>
            </a:r>
          </a:p>
          <a:p>
            <a:pPr marL="360000" indent="-360000" algn="just">
              <a:spcBef>
                <a:spcPts val="600"/>
              </a:spcBef>
              <a:spcAft>
                <a:spcPts val="0"/>
              </a:spcAft>
              <a:buFont typeface="Wingdings" pitchFamily="2" charset="2"/>
              <a:buChar char="ü"/>
              <a:defRPr/>
            </a:pPr>
            <a:r>
              <a:rPr lang="pt-BR" sz="2000" dirty="0" smtClean="0"/>
              <a:t>Debater sobre os aspectos da acessibilidade no espaço da biblioteca e no ambiente escolar; </a:t>
            </a:r>
          </a:p>
          <a:p>
            <a:pPr marL="360000" indent="-360000" algn="just">
              <a:spcBef>
                <a:spcPts val="600"/>
              </a:spcBef>
              <a:spcAft>
                <a:spcPts val="0"/>
              </a:spcAft>
              <a:buFont typeface="Wingdings" pitchFamily="2" charset="2"/>
              <a:buChar char="ü"/>
              <a:defRPr/>
            </a:pPr>
            <a:r>
              <a:rPr lang="pt-BR" sz="2000" dirty="0" smtClean="0"/>
              <a:t>Compreender sobre a importância e aplicação do diagnóstico no planejamento e gestão da biblioteca; </a:t>
            </a:r>
          </a:p>
          <a:p>
            <a:pPr marL="360000" indent="-360000" algn="just">
              <a:spcBef>
                <a:spcPts val="600"/>
              </a:spcBef>
              <a:spcAft>
                <a:spcPts val="0"/>
              </a:spcAft>
              <a:buFont typeface="Wingdings" pitchFamily="2" charset="2"/>
              <a:buChar char="ü"/>
              <a:defRPr/>
            </a:pPr>
            <a:r>
              <a:rPr lang="pt-BR" sz="2000" dirty="0" smtClean="0"/>
              <a:t>Refletir sobre os serviços e atividades possíveis na biblioteca;</a:t>
            </a:r>
          </a:p>
          <a:p>
            <a:pPr marL="360000" indent="-360000" algn="just">
              <a:spcBef>
                <a:spcPts val="600"/>
              </a:spcBef>
              <a:spcAft>
                <a:spcPts val="0"/>
              </a:spcAft>
              <a:buFont typeface="Wingdings" pitchFamily="2" charset="2"/>
              <a:buChar char="ü"/>
              <a:defRPr/>
            </a:pPr>
            <a:r>
              <a:rPr lang="pt-BR" sz="2000" dirty="0" smtClean="0"/>
              <a:t>Compreender o papel da equipe da biblioteca e a sua efetiva participação na dinamização desse espaço.</a:t>
            </a:r>
          </a:p>
          <a:p>
            <a:pPr marL="360000" indent="-360000" algn="just">
              <a:spcBef>
                <a:spcPts val="400"/>
              </a:spcBef>
              <a:spcAft>
                <a:spcPts val="600"/>
              </a:spcAft>
              <a:buFont typeface="Wingdings" pitchFamily="2" charset="2"/>
              <a:buChar char="ü"/>
              <a:defRPr/>
            </a:pPr>
            <a:endParaRPr lang="pt-BR" sz="2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linds(horizontal)">
                                      <p:cBhvr>
                                        <p:cTn id="16" dur="500"/>
                                        <p:tgtEl>
                                          <p:spTgt spid="3">
                                            <p:txEl>
                                              <p:pRg st="2" end="2"/>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linds(horizontal)">
                                      <p:cBhvr>
                                        <p:cTn id="25" dur="500"/>
                                        <p:tgtEl>
                                          <p:spTgt spid="3">
                                            <p:txEl>
                                              <p:pRg st="5" end="5"/>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blinds(horizontal)">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Normas e Regulamentos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buNone/>
            </a:pPr>
            <a:r>
              <a:rPr lang="pt-BR" sz="2000" b="1" dirty="0" smtClean="0"/>
              <a:t>O que são:</a:t>
            </a:r>
          </a:p>
          <a:p>
            <a:pPr marL="0" indent="0" algn="just">
              <a:buNone/>
            </a:pPr>
            <a:endParaRPr lang="pt-BR" sz="2000" dirty="0" smtClean="0"/>
          </a:p>
          <a:p>
            <a:pPr marL="0" indent="0" algn="just">
              <a:buNone/>
            </a:pPr>
            <a:r>
              <a:rPr lang="pt-BR" sz="2000" dirty="0" smtClean="0"/>
              <a:t>São instrumentos formais de gestão que permitem a Biblioteca direcionar suas Áreas, bem como avalia-las, tendo como base as políticas institucionalizadas através dos mesmos. </a:t>
            </a:r>
          </a:p>
          <a:p>
            <a:pPr marL="0" indent="0" algn="just">
              <a:buNone/>
            </a:pPr>
            <a:endParaRPr lang="pt-BR" sz="2000" dirty="0" smtClean="0"/>
          </a:p>
          <a:p>
            <a:pPr marL="0" indent="0" algn="just">
              <a:buNone/>
            </a:pPr>
            <a:r>
              <a:rPr lang="pt-BR" sz="2000" b="1" dirty="0" smtClean="0"/>
              <a:t>Portanto,</a:t>
            </a:r>
          </a:p>
          <a:p>
            <a:pPr marL="0" indent="0" algn="just">
              <a:buNone/>
            </a:pPr>
            <a:endParaRPr lang="pt-BR" sz="2000" dirty="0" smtClean="0"/>
          </a:p>
          <a:p>
            <a:pPr marL="0" indent="0" algn="just">
              <a:buNone/>
            </a:pPr>
            <a:r>
              <a:rPr lang="pt-BR" sz="2000" dirty="0" smtClean="0"/>
              <a:t>O regimento e o regulamento são os instrumentos formais básicos que uma biblioteca deve possuir.</a:t>
            </a:r>
          </a:p>
          <a:p>
            <a:pPr algn="just"/>
            <a:endParaRPr lang="pt-BR" sz="2000" dirty="0" smtClean="0"/>
          </a:p>
          <a:p>
            <a:pPr marL="0" indent="0" algn="just"/>
            <a:endParaRPr lang="pt-BR" sz="2000" dirty="0" smtClean="0"/>
          </a:p>
          <a:p>
            <a:pPr algn="just">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linds(horizontal)">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Normas e Regulamentos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buNone/>
            </a:pPr>
            <a:r>
              <a:rPr lang="pt-BR" sz="2000" b="1" dirty="0" smtClean="0"/>
              <a:t>Definições: </a:t>
            </a:r>
          </a:p>
          <a:p>
            <a:pPr marL="0" indent="0" algn="just">
              <a:buNone/>
            </a:pPr>
            <a:endParaRPr lang="pt-BR" sz="2000" b="1" dirty="0" smtClean="0"/>
          </a:p>
          <a:p>
            <a:pPr marL="0" indent="0" algn="ctr">
              <a:buNone/>
            </a:pPr>
            <a:r>
              <a:rPr lang="pt-BR" sz="2400" b="1" dirty="0" smtClean="0"/>
              <a:t>NORMA</a:t>
            </a:r>
          </a:p>
          <a:p>
            <a:pPr marL="0" indent="0" algn="ctr">
              <a:buNone/>
            </a:pPr>
            <a:r>
              <a:rPr lang="pt-BR" sz="2200" b="1" dirty="0" smtClean="0"/>
              <a:t>Princípio que serve de regra, de lei. Modelo, exemplo.</a:t>
            </a:r>
          </a:p>
          <a:p>
            <a:pPr marL="0" indent="0" algn="just">
              <a:buNone/>
            </a:pPr>
            <a:endParaRPr lang="pt-BR" sz="2000" dirty="0" smtClean="0"/>
          </a:p>
          <a:p>
            <a:pPr marL="0" indent="0" algn="just">
              <a:buNone/>
            </a:pPr>
            <a:endParaRPr lang="pt-BR" sz="2000" dirty="0" smtClean="0"/>
          </a:p>
          <a:p>
            <a:pPr marL="0" indent="0" algn="just">
              <a:buNone/>
            </a:pPr>
            <a:endParaRPr lang="pt-BR" sz="2000" dirty="0" smtClean="0"/>
          </a:p>
          <a:p>
            <a:pPr algn="just"/>
            <a:endParaRPr lang="pt-BR" sz="2000" dirty="0" smtClean="0"/>
          </a:p>
          <a:p>
            <a:pPr marL="0" indent="0" algn="just"/>
            <a:endParaRPr lang="pt-BR" sz="2000" dirty="0" smtClean="0"/>
          </a:p>
          <a:p>
            <a:pPr algn="just">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p:txBody>
      </p:sp>
      <p:pic>
        <p:nvPicPr>
          <p:cNvPr id="86018" name="Picture 2" descr="C:\Users\M.Rubens\Desktop\Projeto Capacitação em Bibliotecas SED\Imagens\9985a5_16da5e24dcab4b628df65a67a2d3ae6d.png"/>
          <p:cNvPicPr>
            <a:picLocks noChangeAspect="1" noChangeArrowheads="1"/>
          </p:cNvPicPr>
          <p:nvPr/>
        </p:nvPicPr>
        <p:blipFill>
          <a:blip r:embed="rId2" cstate="print"/>
          <a:srcRect/>
          <a:stretch>
            <a:fillRect/>
          </a:stretch>
        </p:blipFill>
        <p:spPr bwMode="auto">
          <a:xfrm>
            <a:off x="755576" y="3501008"/>
            <a:ext cx="2475480" cy="1397666"/>
          </a:xfrm>
          <a:prstGeom prst="rect">
            <a:avLst/>
          </a:prstGeom>
          <a:noFill/>
        </p:spPr>
      </p:pic>
      <p:pic>
        <p:nvPicPr>
          <p:cNvPr id="86019" name="Picture 3" descr="C:\Users\M.Rubens\Desktop\Projeto Capacitação em Bibliotecas SED\Imagens\nr-23-300x298-47.png"/>
          <p:cNvPicPr>
            <a:picLocks noChangeAspect="1" noChangeArrowheads="1"/>
          </p:cNvPicPr>
          <p:nvPr/>
        </p:nvPicPr>
        <p:blipFill>
          <a:blip r:embed="rId3" cstate="print"/>
          <a:srcRect/>
          <a:stretch>
            <a:fillRect/>
          </a:stretch>
        </p:blipFill>
        <p:spPr bwMode="auto">
          <a:xfrm>
            <a:off x="3995936" y="3631425"/>
            <a:ext cx="1608949" cy="1597775"/>
          </a:xfrm>
          <a:prstGeom prst="rect">
            <a:avLst/>
          </a:prstGeom>
          <a:noFill/>
        </p:spPr>
      </p:pic>
      <p:pic>
        <p:nvPicPr>
          <p:cNvPr id="86020" name="Picture 4" descr="C:\Users\M.Rubens\Desktop\Projeto Capacitação em Bibliotecas SED\Imagens\Entenda-como-são-elaboradas-as-normas-técnicas_iso.jpg"/>
          <p:cNvPicPr>
            <a:picLocks noChangeAspect="1" noChangeArrowheads="1"/>
          </p:cNvPicPr>
          <p:nvPr/>
        </p:nvPicPr>
        <p:blipFill>
          <a:blip r:embed="rId4" cstate="print"/>
          <a:srcRect/>
          <a:stretch>
            <a:fillRect/>
          </a:stretch>
        </p:blipFill>
        <p:spPr bwMode="auto">
          <a:xfrm>
            <a:off x="1979712" y="4951334"/>
            <a:ext cx="2439715" cy="1574010"/>
          </a:xfrm>
          <a:prstGeom prst="rect">
            <a:avLst/>
          </a:prstGeom>
          <a:noFill/>
        </p:spPr>
      </p:pic>
      <p:pic>
        <p:nvPicPr>
          <p:cNvPr id="86021" name="Picture 5" descr="C:\Users\M.Rubens\Desktop\Projeto Capacitação em Bibliotecas SED\Imagens\aacr2-pdf-book-1-638.jpg"/>
          <p:cNvPicPr>
            <a:picLocks noChangeAspect="1" noChangeArrowheads="1"/>
          </p:cNvPicPr>
          <p:nvPr/>
        </p:nvPicPr>
        <p:blipFill>
          <a:blip r:embed="rId5" cstate="print"/>
          <a:srcRect/>
          <a:stretch>
            <a:fillRect/>
          </a:stretch>
        </p:blipFill>
        <p:spPr bwMode="auto">
          <a:xfrm>
            <a:off x="6300192" y="3645024"/>
            <a:ext cx="1728192" cy="25922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500"/>
                            </p:stCondLst>
                            <p:childTnLst>
                              <p:par>
                                <p:cTn id="13" presetID="3" presetClass="entr" presetSubtype="10" fill="hold" grpId="1"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2000"/>
                            </p:stCondLst>
                            <p:childTnLst>
                              <p:par>
                                <p:cTn id="17" presetID="3" presetClass="entr" presetSubtype="10" fill="hold" grpId="1"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par>
                          <p:cTn id="20" fill="hold">
                            <p:stCondLst>
                              <p:cond delay="2500"/>
                            </p:stCondLst>
                            <p:childTnLst>
                              <p:par>
                                <p:cTn id="21" presetID="3" presetClass="entr" presetSubtype="10" fill="hold" nodeType="afterEffect">
                                  <p:stCondLst>
                                    <p:cond delay="0"/>
                                  </p:stCondLst>
                                  <p:childTnLst>
                                    <p:set>
                                      <p:cBhvr>
                                        <p:cTn id="22" dur="1" fill="hold">
                                          <p:stCondLst>
                                            <p:cond delay="0"/>
                                          </p:stCondLst>
                                        </p:cTn>
                                        <p:tgtEl>
                                          <p:spTgt spid="86018"/>
                                        </p:tgtEl>
                                        <p:attrNameLst>
                                          <p:attrName>style.visibility</p:attrName>
                                        </p:attrNameLst>
                                      </p:cBhvr>
                                      <p:to>
                                        <p:strVal val="visible"/>
                                      </p:to>
                                    </p:set>
                                    <p:animEffect transition="in" filter="blinds(horizontal)">
                                      <p:cBhvr>
                                        <p:cTn id="23" dur="500"/>
                                        <p:tgtEl>
                                          <p:spTgt spid="86018"/>
                                        </p:tgtEl>
                                      </p:cBhvr>
                                    </p:animEffect>
                                  </p:childTnLst>
                                </p:cTn>
                              </p:par>
                            </p:childTnLst>
                          </p:cTn>
                        </p:par>
                        <p:par>
                          <p:cTn id="24" fill="hold">
                            <p:stCondLst>
                              <p:cond delay="3000"/>
                            </p:stCondLst>
                            <p:childTnLst>
                              <p:par>
                                <p:cTn id="25" presetID="3" presetClass="entr" presetSubtype="10" fill="hold" nodeType="afterEffect">
                                  <p:stCondLst>
                                    <p:cond delay="0"/>
                                  </p:stCondLst>
                                  <p:childTnLst>
                                    <p:set>
                                      <p:cBhvr>
                                        <p:cTn id="26" dur="1" fill="hold">
                                          <p:stCondLst>
                                            <p:cond delay="0"/>
                                          </p:stCondLst>
                                        </p:cTn>
                                        <p:tgtEl>
                                          <p:spTgt spid="86019"/>
                                        </p:tgtEl>
                                        <p:attrNameLst>
                                          <p:attrName>style.visibility</p:attrName>
                                        </p:attrNameLst>
                                      </p:cBhvr>
                                      <p:to>
                                        <p:strVal val="visible"/>
                                      </p:to>
                                    </p:set>
                                    <p:animEffect transition="in" filter="blinds(horizontal)">
                                      <p:cBhvr>
                                        <p:cTn id="27" dur="500"/>
                                        <p:tgtEl>
                                          <p:spTgt spid="86019"/>
                                        </p:tgtEl>
                                      </p:cBhvr>
                                    </p:animEffect>
                                  </p:childTnLst>
                                </p:cTn>
                              </p:par>
                            </p:childTnLst>
                          </p:cTn>
                        </p:par>
                        <p:par>
                          <p:cTn id="28" fill="hold">
                            <p:stCondLst>
                              <p:cond delay="3500"/>
                            </p:stCondLst>
                            <p:childTnLst>
                              <p:par>
                                <p:cTn id="29" presetID="3" presetClass="entr" presetSubtype="10" fill="hold" nodeType="afterEffect">
                                  <p:stCondLst>
                                    <p:cond delay="0"/>
                                  </p:stCondLst>
                                  <p:childTnLst>
                                    <p:set>
                                      <p:cBhvr>
                                        <p:cTn id="30" dur="1" fill="hold">
                                          <p:stCondLst>
                                            <p:cond delay="0"/>
                                          </p:stCondLst>
                                        </p:cTn>
                                        <p:tgtEl>
                                          <p:spTgt spid="86021"/>
                                        </p:tgtEl>
                                        <p:attrNameLst>
                                          <p:attrName>style.visibility</p:attrName>
                                        </p:attrNameLst>
                                      </p:cBhvr>
                                      <p:to>
                                        <p:strVal val="visible"/>
                                      </p:to>
                                    </p:set>
                                    <p:animEffect transition="in" filter="blinds(horizontal)">
                                      <p:cBhvr>
                                        <p:cTn id="31" dur="500"/>
                                        <p:tgtEl>
                                          <p:spTgt spid="86021"/>
                                        </p:tgtEl>
                                      </p:cBhvr>
                                    </p:animEffect>
                                  </p:childTnLst>
                                </p:cTn>
                              </p:par>
                            </p:childTnLst>
                          </p:cTn>
                        </p:par>
                        <p:par>
                          <p:cTn id="32" fill="hold">
                            <p:stCondLst>
                              <p:cond delay="4000"/>
                            </p:stCondLst>
                            <p:childTnLst>
                              <p:par>
                                <p:cTn id="33" presetID="3" presetClass="entr" presetSubtype="10" fill="hold" nodeType="afterEffect">
                                  <p:stCondLst>
                                    <p:cond delay="0"/>
                                  </p:stCondLst>
                                  <p:childTnLst>
                                    <p:set>
                                      <p:cBhvr>
                                        <p:cTn id="34" dur="1" fill="hold">
                                          <p:stCondLst>
                                            <p:cond delay="0"/>
                                          </p:stCondLst>
                                        </p:cTn>
                                        <p:tgtEl>
                                          <p:spTgt spid="86020"/>
                                        </p:tgtEl>
                                        <p:attrNameLst>
                                          <p:attrName>style.visibility</p:attrName>
                                        </p:attrNameLst>
                                      </p:cBhvr>
                                      <p:to>
                                        <p:strVal val="visible"/>
                                      </p:to>
                                    </p:set>
                                    <p:animEffect transition="in" filter="blinds(horizontal)">
                                      <p:cBhvr>
                                        <p:cTn id="35"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P spid="3" grpId="1"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Normas e Regulamentos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buNone/>
            </a:pPr>
            <a:r>
              <a:rPr lang="pt-BR" sz="2000" b="1" dirty="0" smtClean="0"/>
              <a:t>Definições: </a:t>
            </a:r>
          </a:p>
          <a:p>
            <a:pPr marL="0" indent="0" algn="just">
              <a:buNone/>
            </a:pPr>
            <a:endParaRPr lang="pt-BR" sz="2000" b="1" dirty="0" smtClean="0"/>
          </a:p>
          <a:p>
            <a:pPr marL="0" indent="0" algn="ctr">
              <a:buNone/>
            </a:pPr>
            <a:r>
              <a:rPr lang="pt-BR" sz="2400" b="1" dirty="0" smtClean="0"/>
              <a:t>REGULAMENTO</a:t>
            </a:r>
          </a:p>
          <a:p>
            <a:pPr marL="0" indent="0" algn="ctr">
              <a:buNone/>
            </a:pPr>
            <a:r>
              <a:rPr lang="pt-BR" sz="2200" b="1" dirty="0" smtClean="0"/>
              <a:t>Ato ou efeito de regular, de determinar. Conjunto de regras para qualquer instituição ou corpo coletivo, instrução que prescreve o que se deve fazer.</a:t>
            </a:r>
          </a:p>
          <a:p>
            <a:pPr marL="0" indent="0" algn="just">
              <a:buNone/>
            </a:pPr>
            <a:endParaRPr lang="pt-BR" sz="2000" dirty="0" smtClean="0"/>
          </a:p>
          <a:p>
            <a:pPr algn="just"/>
            <a:endParaRPr lang="pt-BR" sz="2000" dirty="0" smtClean="0"/>
          </a:p>
          <a:p>
            <a:pPr marL="0" indent="0" algn="just"/>
            <a:endParaRPr lang="pt-BR" sz="2000" dirty="0" smtClean="0"/>
          </a:p>
          <a:p>
            <a:pPr algn="just">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p:txBody>
      </p:sp>
      <p:pic>
        <p:nvPicPr>
          <p:cNvPr id="8" name="Picture 2" descr="C:\Users\M.Rubens\Desktop\Projeto Capacitação em Bibliotecas SED\Imagens\REGRAS2.png"/>
          <p:cNvPicPr>
            <a:picLocks noChangeAspect="1" noChangeArrowheads="1"/>
          </p:cNvPicPr>
          <p:nvPr/>
        </p:nvPicPr>
        <p:blipFill>
          <a:blip r:embed="rId2" cstate="print"/>
          <a:srcRect/>
          <a:stretch>
            <a:fillRect/>
          </a:stretch>
        </p:blipFill>
        <p:spPr bwMode="auto">
          <a:xfrm>
            <a:off x="2267744" y="4077072"/>
            <a:ext cx="4435694" cy="201622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500"/>
                            </p:stCondLst>
                            <p:childTnLst>
                              <p:par>
                                <p:cTn id="13" presetID="3" presetClass="entr" presetSubtype="10" fill="hold" grpId="1"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2000"/>
                            </p:stCondLst>
                            <p:childTnLst>
                              <p:par>
                                <p:cTn id="17" presetID="3" presetClass="entr" presetSubtype="10" fill="hold" grpId="1"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par>
                          <p:cTn id="20" fill="hold">
                            <p:stCondLst>
                              <p:cond delay="2500"/>
                            </p:stCondLst>
                            <p:childTnLst>
                              <p:par>
                                <p:cTn id="21" presetID="3" presetClass="entr" presetSubtype="1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P spid="3" grpId="1"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Normas e Regulamentos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2506663" indent="0" algn="ctr">
              <a:buNone/>
            </a:pPr>
            <a:r>
              <a:rPr lang="pt-BR" sz="2400" b="1" dirty="0" smtClean="0"/>
              <a:t>Estrutura</a:t>
            </a:r>
          </a:p>
          <a:p>
            <a:pPr marL="2506663" indent="0" algn="just">
              <a:buNone/>
            </a:pPr>
            <a:endParaRPr lang="pt-BR" sz="1000" b="1" dirty="0" smtClean="0"/>
          </a:p>
          <a:p>
            <a:pPr marL="3405188" indent="-358775" algn="just" defTabSz="1214438">
              <a:spcBef>
                <a:spcPts val="600"/>
              </a:spcBef>
              <a:buFont typeface="Wingdings" pitchFamily="2" charset="2"/>
              <a:buChar char="ü"/>
            </a:pPr>
            <a:r>
              <a:rPr lang="pt-BR" sz="2000" dirty="0" smtClean="0"/>
              <a:t>Definição da biblioteca;</a:t>
            </a:r>
          </a:p>
          <a:p>
            <a:pPr marL="3405188" indent="-358775" algn="just" defTabSz="1214438">
              <a:spcBef>
                <a:spcPts val="600"/>
              </a:spcBef>
              <a:buFont typeface="Wingdings" pitchFamily="2" charset="2"/>
              <a:buChar char="ü"/>
            </a:pPr>
            <a:r>
              <a:rPr lang="pt-BR" sz="2000" dirty="0" smtClean="0"/>
              <a:t>Dos objetivos da biblioteca;</a:t>
            </a:r>
          </a:p>
          <a:p>
            <a:pPr marL="3405188" indent="-358775" algn="just" defTabSz="1214438">
              <a:spcBef>
                <a:spcPts val="600"/>
              </a:spcBef>
              <a:buFont typeface="Wingdings" pitchFamily="2" charset="2"/>
              <a:buChar char="ü"/>
            </a:pPr>
            <a:r>
              <a:rPr lang="pt-BR" sz="2000" dirty="0" smtClean="0"/>
              <a:t>Da organização e funcionamento;</a:t>
            </a:r>
          </a:p>
          <a:p>
            <a:pPr marL="3405188" indent="-358775" algn="just" defTabSz="1214438">
              <a:spcBef>
                <a:spcPts val="600"/>
              </a:spcBef>
              <a:buFont typeface="Wingdings" pitchFamily="2" charset="2"/>
              <a:buChar char="ü"/>
            </a:pPr>
            <a:r>
              <a:rPr lang="pt-BR" sz="2000" dirty="0" smtClean="0"/>
              <a:t>Do acervo e materiais</a:t>
            </a:r>
          </a:p>
          <a:p>
            <a:pPr marL="3405188" indent="-358775" algn="just" defTabSz="1214438">
              <a:spcBef>
                <a:spcPts val="600"/>
              </a:spcBef>
              <a:buFont typeface="Wingdings" pitchFamily="2" charset="2"/>
              <a:buChar char="ü"/>
            </a:pPr>
            <a:r>
              <a:rPr lang="pt-BR" sz="2000" dirty="0" smtClean="0"/>
              <a:t>Direitos e deveres dos usuários;</a:t>
            </a:r>
          </a:p>
          <a:p>
            <a:pPr marL="3405188" indent="-358775" algn="just" defTabSz="1214438">
              <a:spcBef>
                <a:spcPts val="600"/>
              </a:spcBef>
              <a:buFont typeface="Wingdings" pitchFamily="2" charset="2"/>
              <a:buChar char="ü"/>
            </a:pPr>
            <a:r>
              <a:rPr lang="pt-BR" sz="2000" dirty="0" smtClean="0"/>
              <a:t>Do empréstimo e devoluções;</a:t>
            </a:r>
          </a:p>
          <a:p>
            <a:pPr marL="3405188" indent="-358775" algn="just" defTabSz="1214438">
              <a:spcBef>
                <a:spcPts val="600"/>
              </a:spcBef>
              <a:buFont typeface="Wingdings" pitchFamily="2" charset="2"/>
              <a:buChar char="ü"/>
            </a:pPr>
            <a:r>
              <a:rPr lang="pt-BR" sz="2000" dirty="0" smtClean="0"/>
              <a:t>Da utilização dos equipamentos;</a:t>
            </a:r>
          </a:p>
          <a:p>
            <a:pPr marL="3405188" indent="-358775" algn="just" defTabSz="1214438">
              <a:spcBef>
                <a:spcPts val="600"/>
              </a:spcBef>
              <a:buFont typeface="Wingdings" pitchFamily="2" charset="2"/>
              <a:buChar char="ü"/>
            </a:pPr>
            <a:r>
              <a:rPr lang="pt-BR" sz="2000" dirty="0" smtClean="0"/>
              <a:t>Da reserva da biblioteca;</a:t>
            </a:r>
          </a:p>
          <a:p>
            <a:pPr marL="3405188" indent="-358775" algn="just" defTabSz="1214438">
              <a:spcBef>
                <a:spcPts val="600"/>
              </a:spcBef>
              <a:buFont typeface="Wingdings" pitchFamily="2" charset="2"/>
              <a:buChar char="ü"/>
            </a:pPr>
            <a:r>
              <a:rPr lang="pt-BR" sz="2000" dirty="0" smtClean="0"/>
              <a:t>Dos serviços e atividades</a:t>
            </a:r>
          </a:p>
          <a:p>
            <a:pPr marL="3405188" indent="-358775" algn="just" defTabSz="1214438">
              <a:spcBef>
                <a:spcPts val="600"/>
              </a:spcBef>
              <a:buFont typeface="Wingdings" pitchFamily="2" charset="2"/>
              <a:buChar char="ü"/>
            </a:pPr>
            <a:r>
              <a:rPr lang="pt-BR" sz="2000" dirty="0" smtClean="0"/>
              <a:t>Disposições Finais;</a:t>
            </a:r>
            <a:endParaRPr lang="pt-BR" sz="2000" b="1" dirty="0" smtClean="0"/>
          </a:p>
        </p:txBody>
      </p:sp>
      <p:pic>
        <p:nvPicPr>
          <p:cNvPr id="87043" name="Picture 3" descr="C:\Users\M.Rubens\Desktop\Projeto Capacitação em Bibliotecas SED\Imagens\regula1.png"/>
          <p:cNvPicPr>
            <a:picLocks noChangeAspect="1" noChangeArrowheads="1"/>
          </p:cNvPicPr>
          <p:nvPr/>
        </p:nvPicPr>
        <p:blipFill>
          <a:blip r:embed="rId2" cstate="print"/>
          <a:srcRect/>
          <a:stretch>
            <a:fillRect/>
          </a:stretch>
        </p:blipFill>
        <p:spPr bwMode="auto">
          <a:xfrm>
            <a:off x="895548" y="2488852"/>
            <a:ext cx="2092276" cy="20922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Normas e Regulamentos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buNone/>
            </a:pPr>
            <a:r>
              <a:rPr lang="pt-BR" sz="2400" b="1" dirty="0" smtClean="0"/>
              <a:t>Regras em Geral</a:t>
            </a:r>
            <a:endParaRPr lang="pt-BR" sz="1000" b="1" dirty="0" smtClean="0"/>
          </a:p>
          <a:p>
            <a:pPr marL="0" indent="0">
              <a:buNone/>
            </a:pPr>
            <a:endParaRPr lang="pt-BR" sz="2400" b="1" dirty="0" smtClean="0"/>
          </a:p>
        </p:txBody>
      </p:sp>
      <p:pic>
        <p:nvPicPr>
          <p:cNvPr id="97282" name="Picture 2" descr="C:\Users\M.Rubens\Desktop\Projeto Capacitação em Bibliotecas SED\Imagens\cartazregras.jpg"/>
          <p:cNvPicPr>
            <a:picLocks noChangeAspect="1" noChangeArrowheads="1"/>
          </p:cNvPicPr>
          <p:nvPr/>
        </p:nvPicPr>
        <p:blipFill>
          <a:blip r:embed="rId2" cstate="print"/>
          <a:srcRect/>
          <a:stretch>
            <a:fillRect/>
          </a:stretch>
        </p:blipFill>
        <p:spPr bwMode="auto">
          <a:xfrm>
            <a:off x="5416084" y="1700808"/>
            <a:ext cx="3188364" cy="4603998"/>
          </a:xfrm>
          <a:prstGeom prst="rect">
            <a:avLst/>
          </a:prstGeom>
          <a:noFill/>
        </p:spPr>
      </p:pic>
      <p:pic>
        <p:nvPicPr>
          <p:cNvPr id="97283" name="Picture 3" descr="C:\Users\M.Rubens\Desktop\Projeto Capacitação em Bibliotecas SED\Imagens\Boa Convivência na Escola.jpg"/>
          <p:cNvPicPr>
            <a:picLocks noChangeAspect="1" noChangeArrowheads="1"/>
          </p:cNvPicPr>
          <p:nvPr/>
        </p:nvPicPr>
        <p:blipFill>
          <a:blip r:embed="rId3" cstate="print"/>
          <a:srcRect/>
          <a:stretch>
            <a:fillRect/>
          </a:stretch>
        </p:blipFill>
        <p:spPr bwMode="auto">
          <a:xfrm>
            <a:off x="251520" y="2420888"/>
            <a:ext cx="4909338" cy="33843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97283"/>
                                        </p:tgtEl>
                                        <p:attrNameLst>
                                          <p:attrName>style.visibility</p:attrName>
                                        </p:attrNameLst>
                                      </p:cBhvr>
                                      <p:to>
                                        <p:strVal val="visible"/>
                                      </p:to>
                                    </p:set>
                                    <p:animEffect transition="in" filter="blinds(horizontal)">
                                      <p:cBhvr>
                                        <p:cTn id="15" dur="500"/>
                                        <p:tgtEl>
                                          <p:spTgt spid="97283"/>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97282"/>
                                        </p:tgtEl>
                                        <p:attrNameLst>
                                          <p:attrName>style.visibility</p:attrName>
                                        </p:attrNameLst>
                                      </p:cBhvr>
                                      <p:to>
                                        <p:strVal val="visible"/>
                                      </p:to>
                                    </p:set>
                                    <p:animEffect transition="in" filter="blinds(horizontal)">
                                      <p:cBhvr>
                                        <p:cTn id="19" dur="500"/>
                                        <p:tgtEl>
                                          <p:spTgt spid="97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 </a:t>
            </a:r>
            <a:endParaRPr lang="pt-BR" sz="3600" dirty="0">
              <a:effectLst>
                <a:outerShdw blurRad="38100" dist="38100" dir="2700000" algn="tl">
                  <a:srgbClr val="000000">
                    <a:alpha val="43137"/>
                  </a:srgbClr>
                </a:outerShdw>
              </a:effectLst>
            </a:endParaRPr>
          </a:p>
        </p:txBody>
      </p:sp>
      <p:pic>
        <p:nvPicPr>
          <p:cNvPr id="46081" name="Picture 1" descr="C:\Users\M.Rubens\Desktop\Projeto Capacitação em Bibliotecas SED\Imagens\32bdd6c7e216e3a7c397e37276dbbc30-672x372.jpg"/>
          <p:cNvPicPr>
            <a:picLocks noChangeAspect="1" noChangeArrowheads="1"/>
          </p:cNvPicPr>
          <p:nvPr/>
        </p:nvPicPr>
        <p:blipFill>
          <a:blip r:embed="rId2" cstate="print"/>
          <a:srcRect/>
          <a:stretch>
            <a:fillRect/>
          </a:stretch>
        </p:blipFill>
        <p:spPr bwMode="auto">
          <a:xfrm>
            <a:off x="548496" y="1653510"/>
            <a:ext cx="8092770" cy="447992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46081"/>
                                        </p:tgtEl>
                                        <p:attrNameLst>
                                          <p:attrName>style.visibility</p:attrName>
                                        </p:attrNameLst>
                                      </p:cBhvr>
                                      <p:to>
                                        <p:strVal val="visible"/>
                                      </p:to>
                                    </p:set>
                                    <p:animEffect transition="in" filter="blinds(horizontal)">
                                      <p:cBhvr>
                                        <p:cTn id="11" dur="500"/>
                                        <p:tgtEl>
                                          <p:spTgt spid="46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spcBef>
                <a:spcPts val="600"/>
              </a:spcBef>
              <a:buNone/>
            </a:pPr>
            <a:endParaRPr lang="pt-BR" sz="2000" b="1" dirty="0" smtClean="0"/>
          </a:p>
          <a:p>
            <a:pPr marL="0" indent="0" algn="just">
              <a:spcBef>
                <a:spcPts val="600"/>
              </a:spcBef>
              <a:buNone/>
            </a:pPr>
            <a:r>
              <a:rPr lang="pt-BR" sz="2000" b="1" dirty="0" smtClean="0"/>
              <a:t>Uma das desculpas mais frequentes para o não cumprimento da Lei 12.244/2010 é a falta de espaço físico.</a:t>
            </a:r>
          </a:p>
          <a:p>
            <a:pPr marL="0" indent="0" algn="just">
              <a:spcBef>
                <a:spcPts val="600"/>
              </a:spcBef>
              <a:buNone/>
            </a:pPr>
            <a:endParaRPr lang="pt-BR" sz="2000" b="1" dirty="0" smtClean="0"/>
          </a:p>
          <a:p>
            <a:pPr marL="0" indent="0" algn="r">
              <a:spcBef>
                <a:spcPts val="600"/>
              </a:spcBef>
              <a:buNone/>
            </a:pPr>
            <a:r>
              <a:rPr lang="pt-BR" sz="2000" b="1" dirty="0" smtClean="0"/>
              <a:t>(REVISTA NOVA ESCOLA, 2013)</a:t>
            </a:r>
          </a:p>
          <a:p>
            <a:pPr marL="0" indent="0" algn="just">
              <a:spcBef>
                <a:spcPts val="600"/>
              </a:spcBef>
              <a:buNone/>
            </a:pPr>
            <a:endParaRPr lang="pt-BR" sz="2000" b="1" dirty="0" smtClean="0"/>
          </a:p>
          <a:p>
            <a:pPr marL="0" indent="0" algn="just">
              <a:spcBef>
                <a:spcPts val="600"/>
              </a:spcBef>
              <a:buNone/>
            </a:pPr>
            <a:r>
              <a:rPr lang="pt-BR" sz="2000" b="1" dirty="0" smtClean="0"/>
              <a:t>No entanto,</a:t>
            </a:r>
          </a:p>
          <a:p>
            <a:pPr marL="0" indent="0" algn="just">
              <a:spcBef>
                <a:spcPts val="0"/>
              </a:spcBef>
              <a:buNone/>
            </a:pPr>
            <a:endParaRPr lang="pt-BR" sz="800" b="1" dirty="0" smtClean="0"/>
          </a:p>
          <a:p>
            <a:pPr marL="0" indent="0" algn="just">
              <a:spcBef>
                <a:spcPts val="600"/>
              </a:spcBef>
              <a:buNone/>
            </a:pPr>
            <a:r>
              <a:rPr lang="pt-BR" sz="2000" dirty="0" smtClean="0"/>
              <a:t>Sempre se dá um jeito, quando há vontade. É preciso comprometimento por parte da direção, educadores, bibliotecários, comunidade escolar e governos para se criar o espaço da biblioteca dentro da escola. É necessário compreender a corresponsabilidade de cada ator nesse processo atribuindo-lhes as devidas responsabilidades. </a:t>
            </a:r>
            <a:endParaRPr lang="pt-BR" sz="2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500"/>
                                        <p:tgtEl>
                                          <p:spTgt spid="3">
                                            <p:txEl>
                                              <p:pRg st="1" end="1"/>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childTnLst>
                          </p:cTn>
                        </p:par>
                        <p:par>
                          <p:cTn id="20" fill="hold">
                            <p:stCondLst>
                              <p:cond delay="2500"/>
                            </p:stCondLst>
                            <p:childTnLst>
                              <p:par>
                                <p:cTn id="21" presetID="3" presetClass="entr" presetSubtype="10" fill="hold" grpId="0" nodeType="after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blinds(horizontal)">
                                      <p:cBhvr>
                                        <p:cTn id="2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0" indent="0" algn="just">
              <a:buNone/>
            </a:pPr>
            <a:r>
              <a:rPr lang="pt-BR" sz="2000" b="1" dirty="0" smtClean="0"/>
              <a:t>Quando se trata de planejar o espaço da biblioteca, devem-se levar em conta três aspectos básicos: </a:t>
            </a:r>
          </a:p>
          <a:p>
            <a:pPr marL="0" indent="0">
              <a:spcBef>
                <a:spcPts val="0"/>
              </a:spcBef>
              <a:buNone/>
            </a:pPr>
            <a:endParaRPr lang="pt-BR" sz="1000" dirty="0" smtClean="0"/>
          </a:p>
          <a:p>
            <a:pPr marL="720000" indent="-360000" algn="just">
              <a:spcBef>
                <a:spcPts val="0"/>
              </a:spcBef>
            </a:pPr>
            <a:r>
              <a:rPr lang="pt-BR" sz="2000" dirty="0" smtClean="0"/>
              <a:t>Área de armazenamento (local do acervo e coleções);</a:t>
            </a:r>
          </a:p>
          <a:p>
            <a:pPr marL="720000" indent="-360000" algn="just">
              <a:spcBef>
                <a:spcPts val="0"/>
              </a:spcBef>
            </a:pPr>
            <a:r>
              <a:rPr lang="pt-BR" sz="2000" dirty="0" smtClean="0"/>
              <a:t>Área de atividades (espaço dos leitores, espaço </a:t>
            </a:r>
            <a:r>
              <a:rPr lang="pt-BR" sz="2000" dirty="0" err="1" smtClean="0"/>
              <a:t>kids</a:t>
            </a:r>
            <a:r>
              <a:rPr lang="pt-BR" sz="2000" dirty="0" smtClean="0"/>
              <a:t>, espaço administrativo);</a:t>
            </a:r>
          </a:p>
          <a:p>
            <a:pPr marL="720000" indent="-360000" algn="just">
              <a:spcBef>
                <a:spcPts val="0"/>
              </a:spcBef>
            </a:pPr>
            <a:r>
              <a:rPr lang="pt-BR" sz="2000" dirty="0" smtClean="0"/>
              <a:t>Área de livre circulação e recreação. </a:t>
            </a:r>
          </a:p>
          <a:p>
            <a:pPr>
              <a:spcBef>
                <a:spcPts val="0"/>
              </a:spcBef>
              <a:buNone/>
            </a:pPr>
            <a:endParaRPr lang="pt-BR" sz="1000" dirty="0" smtClean="0"/>
          </a:p>
          <a:p>
            <a:pPr marL="0" indent="0">
              <a:buNone/>
            </a:pPr>
            <a:r>
              <a:rPr lang="pt-BR" sz="2000" b="1" dirty="0" smtClean="0"/>
              <a:t>Portanto, </a:t>
            </a:r>
          </a:p>
          <a:p>
            <a:pPr marL="0" indent="0">
              <a:buNone/>
            </a:pPr>
            <a:endParaRPr lang="pt-BR" sz="1000" b="1" dirty="0" smtClean="0"/>
          </a:p>
          <a:p>
            <a:pPr marL="0" indent="0" algn="just">
              <a:buNone/>
            </a:pPr>
            <a:r>
              <a:rPr lang="pt-BR" sz="2000" dirty="0" smtClean="0"/>
              <a:t>O espaço da biblioteca deve ser pensado em </a:t>
            </a:r>
            <a:r>
              <a:rPr lang="pt-BR" sz="2000" b="1" dirty="0" smtClean="0"/>
              <a:t>FUNÇÃO</a:t>
            </a:r>
            <a:r>
              <a:rPr lang="pt-BR" sz="2000" dirty="0" smtClean="0"/>
              <a:t> do seu </a:t>
            </a:r>
            <a:r>
              <a:rPr lang="pt-BR" sz="2000" b="1" dirty="0" smtClean="0"/>
              <a:t>ACERVO</a:t>
            </a:r>
            <a:r>
              <a:rPr lang="pt-BR" sz="2000" dirty="0" smtClean="0"/>
              <a:t> e das</a:t>
            </a:r>
            <a:r>
              <a:rPr lang="pt-BR" sz="2000" b="1" dirty="0" smtClean="0"/>
              <a:t> ATIVIDADES</a:t>
            </a:r>
            <a:r>
              <a:rPr lang="pt-BR" sz="2000" dirty="0" smtClean="0"/>
              <a:t> que serão desenvolvidas. Deve ser suficiente para abrigar o acervo, os leitores (uma classe inteira), equipamentos, espaço reservados de estudo, local de atendimento entre outros.</a:t>
            </a:r>
          </a:p>
          <a:p>
            <a:pPr marL="0" indent="0" algn="just">
              <a:spcBef>
                <a:spcPts val="600"/>
              </a:spcBef>
              <a:buNone/>
            </a:pPr>
            <a:endParaRPr lang="pt-BR" sz="2000" b="1" dirty="0" smtClean="0"/>
          </a:p>
          <a:p>
            <a:pPr marL="0" indent="0" algn="just">
              <a:spcBef>
                <a:spcPts val="600"/>
              </a:spcBef>
              <a:buNone/>
            </a:pPr>
            <a:endParaRPr lang="pt-BR" sz="2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1000"/>
                                        <p:tgtEl>
                                          <p:spTgt spid="3">
                                            <p:txEl>
                                              <p:pRg st="0" end="0"/>
                                            </p:txEl>
                                          </p:spTgt>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1000"/>
                                        <p:tgtEl>
                                          <p:spTgt spid="3">
                                            <p:txEl>
                                              <p:pRg st="2" end="2"/>
                                            </p:txEl>
                                          </p:spTgt>
                                        </p:tgtEl>
                                      </p:cBhvr>
                                    </p:animEffect>
                                  </p:childTnLst>
                                </p:cTn>
                              </p:par>
                            </p:childTnLst>
                          </p:cTn>
                        </p:par>
                        <p:par>
                          <p:cTn id="16" fill="hold">
                            <p:stCondLst>
                              <p:cond delay="3000"/>
                            </p:stCondLst>
                            <p:childTnLst>
                              <p:par>
                                <p:cTn id="17" presetID="3" presetClass="entr" presetSubtype="1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1000"/>
                                        <p:tgtEl>
                                          <p:spTgt spid="3">
                                            <p:txEl>
                                              <p:pRg st="3" end="3"/>
                                            </p:txEl>
                                          </p:spTgt>
                                        </p:tgtEl>
                                      </p:cBhvr>
                                    </p:animEffect>
                                  </p:childTnLst>
                                </p:cTn>
                              </p:par>
                            </p:childTnLst>
                          </p:cTn>
                        </p:par>
                        <p:par>
                          <p:cTn id="20" fill="hold">
                            <p:stCondLst>
                              <p:cond delay="4000"/>
                            </p:stCondLst>
                            <p:childTnLst>
                              <p:par>
                                <p:cTn id="21" presetID="3" presetClass="entr" presetSubtype="1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1000"/>
                                        <p:tgtEl>
                                          <p:spTgt spid="3">
                                            <p:txEl>
                                              <p:pRg st="4" end="4"/>
                                            </p:txEl>
                                          </p:spTgt>
                                        </p:tgtEl>
                                      </p:cBhvr>
                                    </p:animEffect>
                                  </p:childTnLst>
                                </p:cTn>
                              </p:par>
                            </p:childTnLst>
                          </p:cTn>
                        </p:par>
                        <p:par>
                          <p:cTn id="24" fill="hold">
                            <p:stCondLst>
                              <p:cond delay="5000"/>
                            </p:stCondLst>
                            <p:childTnLst>
                              <p:par>
                                <p:cTn id="25" presetID="3" presetClass="entr" presetSubtype="10" fill="hold" grpId="0"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1000"/>
                                        <p:tgtEl>
                                          <p:spTgt spid="3">
                                            <p:txEl>
                                              <p:pRg st="6" end="6"/>
                                            </p:txEl>
                                          </p:spTgt>
                                        </p:tgtEl>
                                      </p:cBhvr>
                                    </p:animEffect>
                                  </p:childTnLst>
                                </p:cTn>
                              </p:par>
                            </p:childTnLst>
                          </p:cTn>
                        </p:par>
                        <p:par>
                          <p:cTn id="28" fill="hold">
                            <p:stCondLst>
                              <p:cond delay="6000"/>
                            </p:stCondLst>
                            <p:childTnLst>
                              <p:par>
                                <p:cTn id="29" presetID="3" presetClass="entr" presetSubtype="10" fill="hold" grpId="0"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blinds(horizontal)">
                                      <p:cBhvr>
                                        <p:cTn id="31"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a:t>
            </a:r>
            <a:endParaRPr lang="pt-BR" sz="3600" dirty="0">
              <a:effectLst>
                <a:outerShdw blurRad="38100" dist="38100" dir="2700000" algn="tl">
                  <a:srgbClr val="000000">
                    <a:alpha val="43137"/>
                  </a:srgbClr>
                </a:outerShdw>
              </a:effectLst>
            </a:endParaRPr>
          </a:p>
        </p:txBody>
      </p:sp>
      <p:graphicFrame>
        <p:nvGraphicFramePr>
          <p:cNvPr id="5" name="Diagrama 4"/>
          <p:cNvGraphicFramePr/>
          <p:nvPr/>
        </p:nvGraphicFramePr>
        <p:xfrm>
          <a:off x="5508104" y="1340768"/>
          <a:ext cx="3384376"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4" descr="C:\Users\M.Rubens\Desktop\Projeto Capacitação em Bibliotecas SED\Imagens\NOTA-2.jpg"/>
          <p:cNvPicPr>
            <a:picLocks noChangeArrowheads="1"/>
          </p:cNvPicPr>
          <p:nvPr/>
        </p:nvPicPr>
        <p:blipFill>
          <a:blip r:embed="rId7" cstate="print"/>
          <a:srcRect/>
          <a:stretch>
            <a:fillRect/>
          </a:stretch>
        </p:blipFill>
        <p:spPr bwMode="auto">
          <a:xfrm>
            <a:off x="323528" y="1916832"/>
            <a:ext cx="5220000" cy="3456384"/>
          </a:xfrm>
          <a:prstGeom prst="rect">
            <a:avLst/>
          </a:prstGeom>
          <a:ln>
            <a:noFill/>
          </a:ln>
          <a:effectLst>
            <a:softEdge rad="112500"/>
          </a:effectLst>
        </p:spPr>
      </p:pic>
      <p:sp>
        <p:nvSpPr>
          <p:cNvPr id="7" name="CaixaDeTexto 6"/>
          <p:cNvSpPr txBox="1"/>
          <p:nvPr/>
        </p:nvSpPr>
        <p:spPr>
          <a:xfrm>
            <a:off x="436012" y="5517232"/>
            <a:ext cx="5040560" cy="738664"/>
          </a:xfrm>
          <a:prstGeom prst="rect">
            <a:avLst/>
          </a:prstGeom>
          <a:noFill/>
        </p:spPr>
        <p:txBody>
          <a:bodyPr wrap="square" rtlCol="0">
            <a:spAutoFit/>
          </a:bodyPr>
          <a:lstStyle/>
          <a:p>
            <a:pPr algn="just"/>
            <a:r>
              <a:rPr lang="pt-BR" sz="1400" b="1" dirty="0" smtClean="0"/>
              <a:t>No nível básico: de 50m2 até 100m2 - No nível exemplar: acima de 300m2 (GEBE, 2010)</a:t>
            </a:r>
          </a:p>
          <a:p>
            <a:pPr algn="just"/>
            <a:endParaRPr lang="pt-BR"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1000"/>
                                        <p:tgtEl>
                                          <p:spTgt spid="6"/>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par>
                          <p:cTn id="16" fill="hold">
                            <p:stCondLst>
                              <p:cond delay="2500"/>
                            </p:stCondLst>
                            <p:childTnLst>
                              <p:par>
                                <p:cTn id="17" presetID="3"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AsOne/>
      </p:bldGraphic>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 - Leiaute</a:t>
            </a:r>
            <a:endParaRPr lang="pt-BR" sz="3600" dirty="0">
              <a:effectLst>
                <a:outerShdw blurRad="38100" dist="38100" dir="2700000" algn="tl">
                  <a:srgbClr val="000000">
                    <a:alpha val="43137"/>
                  </a:srgbClr>
                </a:outerShdw>
              </a:effectLst>
            </a:endParaRPr>
          </a:p>
        </p:txBody>
      </p:sp>
      <p:sp>
        <p:nvSpPr>
          <p:cNvPr id="7" name="Espaço Reservado para Conteúdo 4"/>
          <p:cNvSpPr>
            <a:spLocks noGrp="1"/>
          </p:cNvSpPr>
          <p:nvPr>
            <p:ph idx="1"/>
          </p:nvPr>
        </p:nvSpPr>
        <p:spPr>
          <a:xfrm>
            <a:off x="457200" y="1600200"/>
            <a:ext cx="8229600" cy="4525963"/>
          </a:xfrm>
        </p:spPr>
        <p:txBody>
          <a:bodyPr/>
          <a:lstStyle/>
          <a:p>
            <a:pPr marL="0" indent="0" algn="just">
              <a:spcBef>
                <a:spcPts val="0"/>
              </a:spcBef>
              <a:buNone/>
            </a:pPr>
            <a:endParaRPr lang="pt-BR" sz="2000" dirty="0" smtClean="0"/>
          </a:p>
          <a:p>
            <a:pPr marL="0" indent="0" algn="just">
              <a:spcBef>
                <a:spcPts val="0"/>
              </a:spcBef>
              <a:buNone/>
            </a:pPr>
            <a:r>
              <a:rPr lang="pt-BR" sz="2000" b="1" dirty="0" smtClean="0"/>
              <a:t>Definição:</a:t>
            </a:r>
          </a:p>
          <a:p>
            <a:pPr marL="0" indent="0" algn="just">
              <a:spcBef>
                <a:spcPts val="0"/>
              </a:spcBef>
              <a:buNone/>
            </a:pPr>
            <a:endParaRPr lang="pt-BR" sz="2000" dirty="0" smtClean="0"/>
          </a:p>
          <a:p>
            <a:pPr marL="0" indent="0" algn="just">
              <a:spcBef>
                <a:spcPts val="0"/>
              </a:spcBef>
              <a:buNone/>
            </a:pPr>
            <a:r>
              <a:rPr lang="pt-BR" sz="2000" dirty="0" smtClean="0"/>
              <a:t>É a disposição ou arranjo físico (montagem ou configuração), de determinado local, ambiente, interface gráfica, comunicação impressa ou todo o tipo de disposição de elementos afim de proporcionar um resultado. Existem diversos tipos de </a:t>
            </a:r>
            <a:r>
              <a:rPr lang="pt-BR" sz="2000" b="1" dirty="0" smtClean="0"/>
              <a:t>Leiaute</a:t>
            </a:r>
            <a:r>
              <a:rPr lang="pt-BR" sz="2000" dirty="0" smtClean="0"/>
              <a:t> realizados de diversas formas em diversas áreas de atuação como: </a:t>
            </a:r>
            <a:r>
              <a:rPr lang="pt-BR" sz="2000" b="1" dirty="0" smtClean="0"/>
              <a:t>Leiaute</a:t>
            </a:r>
            <a:r>
              <a:rPr lang="pt-BR" sz="2000" dirty="0" smtClean="0"/>
              <a:t> de escritório, </a:t>
            </a:r>
            <a:r>
              <a:rPr lang="pt-BR" sz="2000" b="1" dirty="0" smtClean="0"/>
              <a:t>Leiaute</a:t>
            </a:r>
            <a:r>
              <a:rPr lang="pt-BR" sz="2000" dirty="0" smtClean="0"/>
              <a:t> gráfico, </a:t>
            </a:r>
            <a:r>
              <a:rPr lang="pt-BR" sz="2000" b="1" dirty="0" smtClean="0"/>
              <a:t>Leiaute</a:t>
            </a:r>
            <a:r>
              <a:rPr lang="pt-BR" sz="2000" dirty="0" smtClean="0"/>
              <a:t> Industrial etc.</a:t>
            </a:r>
          </a:p>
          <a:p>
            <a:pPr marL="0" indent="0" algn="just">
              <a:spcBef>
                <a:spcPts val="0"/>
              </a:spcBef>
              <a:buNone/>
            </a:pPr>
            <a:endParaRPr lang="pt-BR" sz="2000" dirty="0" smtClean="0"/>
          </a:p>
          <a:p>
            <a:pPr marL="0" indent="0" algn="r">
              <a:spcBef>
                <a:spcPts val="0"/>
              </a:spcBef>
              <a:buNone/>
            </a:pPr>
            <a:r>
              <a:rPr lang="pt-BR" sz="2000" dirty="0" smtClean="0"/>
              <a:t>(DICIONÁRIO INFORMAL, 2016)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500"/>
                                        <p:tgtEl>
                                          <p:spTgt spid="7">
                                            <p:txEl>
                                              <p:pRg st="1" end="1"/>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animEffect transition="in" filter="blinds(horizontal)">
                                      <p:cBhvr>
                                        <p:cTn id="15" dur="500"/>
                                        <p:tgtEl>
                                          <p:spTgt spid="7">
                                            <p:txEl>
                                              <p:pRg st="3" end="3"/>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animEffect transition="in" filter="blinds(horizontal)">
                                      <p:cBhvr>
                                        <p:cTn id="19"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Módulo I – Aula 2</a:t>
            </a:r>
            <a:endParaRPr lang="pt-BR" sz="3600" dirty="0">
              <a:effectLst>
                <a:outerShdw blurRad="38100" dist="38100" dir="2700000" algn="tl">
                  <a:srgbClr val="000000">
                    <a:alpha val="43137"/>
                  </a:srgbClr>
                </a:outerShdw>
              </a:effectLst>
            </a:endParaRPr>
          </a:p>
        </p:txBody>
      </p:sp>
      <p:sp>
        <p:nvSpPr>
          <p:cNvPr id="6" name="Espaço Reservado para Conteúdo 2"/>
          <p:cNvSpPr>
            <a:spLocks noGrp="1"/>
          </p:cNvSpPr>
          <p:nvPr>
            <p:ph idx="1"/>
          </p:nvPr>
        </p:nvSpPr>
        <p:spPr>
          <a:xfrm>
            <a:off x="539750" y="1484313"/>
            <a:ext cx="8147050" cy="4824412"/>
          </a:xfrm>
        </p:spPr>
        <p:txBody>
          <a:bodyPr/>
          <a:lstStyle/>
          <a:p>
            <a:pPr>
              <a:spcBef>
                <a:spcPts val="0"/>
              </a:spcBef>
              <a:spcAft>
                <a:spcPts val="300"/>
              </a:spcAft>
              <a:buNone/>
              <a:defRPr/>
            </a:pPr>
            <a:r>
              <a:rPr lang="pt-BR" sz="2000" b="1" dirty="0" smtClean="0"/>
              <a:t>GESTÃO E ORGANIZAÇÃO DA BIBLIOTECA ESCOLAR</a:t>
            </a:r>
          </a:p>
          <a:p>
            <a:pPr>
              <a:spcBef>
                <a:spcPts val="0"/>
              </a:spcBef>
              <a:spcAft>
                <a:spcPts val="300"/>
              </a:spcAft>
              <a:buFont typeface="Arial" charset="0"/>
              <a:buNone/>
              <a:defRPr/>
            </a:pPr>
            <a:endParaRPr lang="pt-BR" sz="1000" b="1" dirty="0" smtClean="0"/>
          </a:p>
          <a:p>
            <a:pPr indent="-165100">
              <a:spcBef>
                <a:spcPts val="0"/>
              </a:spcBef>
              <a:spcAft>
                <a:spcPts val="300"/>
              </a:spcAft>
              <a:defRPr/>
            </a:pPr>
            <a:r>
              <a:rPr lang="pt-BR" sz="2000" dirty="0" smtClean="0"/>
              <a:t>Onde está a biblioteca escolar?</a:t>
            </a:r>
          </a:p>
          <a:p>
            <a:pPr indent="-165100">
              <a:spcBef>
                <a:spcPts val="0"/>
              </a:spcBef>
              <a:spcAft>
                <a:spcPts val="300"/>
              </a:spcAft>
              <a:defRPr/>
            </a:pPr>
            <a:r>
              <a:rPr lang="pt-BR" sz="2000" dirty="0" smtClean="0"/>
              <a:t>Organização e funcionamento</a:t>
            </a:r>
          </a:p>
          <a:p>
            <a:pPr indent="-165100">
              <a:spcBef>
                <a:spcPts val="0"/>
              </a:spcBef>
              <a:spcAft>
                <a:spcPts val="300"/>
              </a:spcAft>
              <a:defRPr/>
            </a:pPr>
            <a:r>
              <a:rPr lang="pt-BR" sz="2000" dirty="0" smtClean="0"/>
              <a:t>Ambiente e ambiência</a:t>
            </a:r>
          </a:p>
          <a:p>
            <a:pPr indent="-165100">
              <a:spcBef>
                <a:spcPts val="0"/>
              </a:spcBef>
              <a:spcAft>
                <a:spcPts val="300"/>
              </a:spcAft>
              <a:defRPr/>
            </a:pPr>
            <a:r>
              <a:rPr lang="pt-BR" sz="2000" dirty="0" smtClean="0"/>
              <a:t>Diagnóstico como instrumento norteador</a:t>
            </a:r>
          </a:p>
          <a:p>
            <a:pPr indent="-165100">
              <a:spcBef>
                <a:spcPts val="0"/>
              </a:spcBef>
              <a:spcAft>
                <a:spcPts val="300"/>
              </a:spcAft>
              <a:defRPr/>
            </a:pPr>
            <a:r>
              <a:rPr lang="pt-BR" sz="2000" dirty="0" smtClean="0"/>
              <a:t>Normas e regulamentos</a:t>
            </a:r>
          </a:p>
          <a:p>
            <a:pPr indent="-165100">
              <a:spcBef>
                <a:spcPts val="0"/>
              </a:spcBef>
              <a:spcAft>
                <a:spcPts val="300"/>
              </a:spcAft>
              <a:defRPr/>
            </a:pPr>
            <a:r>
              <a:rPr lang="pt-BR" sz="2000" dirty="0" smtClean="0"/>
              <a:t>O espaço físico  (localização, leiaute, sinalização, acessibilidade)</a:t>
            </a:r>
          </a:p>
          <a:p>
            <a:pPr indent="-165100">
              <a:spcBef>
                <a:spcPts val="0"/>
              </a:spcBef>
              <a:spcAft>
                <a:spcPts val="300"/>
              </a:spcAft>
              <a:defRPr/>
            </a:pPr>
            <a:r>
              <a:rPr lang="pt-BR" sz="2000" dirty="0" smtClean="0"/>
              <a:t>Mobiliários e equipamentos</a:t>
            </a:r>
          </a:p>
          <a:p>
            <a:pPr indent="-165100">
              <a:spcBef>
                <a:spcPts val="0"/>
              </a:spcBef>
              <a:spcAft>
                <a:spcPts val="300"/>
              </a:spcAft>
              <a:defRPr/>
            </a:pPr>
            <a:r>
              <a:rPr lang="pt-BR" sz="2000" dirty="0" smtClean="0"/>
              <a:t>Acervo e coleções</a:t>
            </a:r>
          </a:p>
          <a:p>
            <a:pPr indent="-165100">
              <a:spcBef>
                <a:spcPts val="0"/>
              </a:spcBef>
              <a:spcAft>
                <a:spcPts val="300"/>
              </a:spcAft>
              <a:defRPr/>
            </a:pPr>
            <a:r>
              <a:rPr lang="pt-BR" sz="2000" dirty="0" smtClean="0"/>
              <a:t>Serviços e atividades</a:t>
            </a:r>
          </a:p>
          <a:p>
            <a:pPr indent="-165100">
              <a:spcBef>
                <a:spcPts val="0"/>
              </a:spcBef>
              <a:spcAft>
                <a:spcPts val="300"/>
              </a:spcAft>
              <a:defRPr/>
            </a:pPr>
            <a:r>
              <a:rPr lang="pt-BR" sz="2000" dirty="0" smtClean="0"/>
              <a:t>Equipe da biblioteca</a:t>
            </a:r>
          </a:p>
          <a:p>
            <a:pPr indent="-165100">
              <a:spcBef>
                <a:spcPts val="0"/>
              </a:spcBef>
              <a:spcAft>
                <a:spcPts val="300"/>
              </a:spcAft>
              <a:buNone/>
              <a:defRPr/>
            </a:pPr>
            <a:endParaRPr lang="pt-BR" sz="1000" b="1" dirty="0" smtClean="0"/>
          </a:p>
          <a:p>
            <a:pPr indent="-165100">
              <a:spcBef>
                <a:spcPts val="0"/>
              </a:spcBef>
              <a:spcAft>
                <a:spcPts val="300"/>
              </a:spcAft>
              <a:defRPr/>
            </a:pPr>
            <a:r>
              <a:rPr lang="pt-BR" sz="2000" b="1" dirty="0" smtClean="0"/>
              <a:t>Fórum e Atividades</a:t>
            </a:r>
          </a:p>
          <a:p>
            <a:pPr>
              <a:spcBef>
                <a:spcPts val="0"/>
              </a:spcBef>
              <a:spcAft>
                <a:spcPts val="300"/>
              </a:spcAft>
              <a:defRPr/>
            </a:pPr>
            <a:endParaRPr lang="pt-BR" sz="2000" dirty="0" smtClean="0"/>
          </a:p>
          <a:p>
            <a:pPr>
              <a:spcAft>
                <a:spcPts val="300"/>
              </a:spcAft>
              <a:buFont typeface="Arial" charset="0"/>
              <a:buNone/>
              <a:defRPr/>
            </a:pPr>
            <a:endParaRPr lang="pt-B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horizontal)">
                                      <p:cBhvr>
                                        <p:cTn id="11" dur="500"/>
                                        <p:tgtEl>
                                          <p:spTgt spid="6">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500"/>
                                        <p:tgtEl>
                                          <p:spTgt spid="6">
                                            <p:txEl>
                                              <p:pRg st="3" end="3"/>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500"/>
                                        <p:tgtEl>
                                          <p:spTgt spid="6">
                                            <p:txEl>
                                              <p:pRg st="4" end="4"/>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500"/>
                                        <p:tgtEl>
                                          <p:spTgt spid="6">
                                            <p:txEl>
                                              <p:pRg st="5" end="5"/>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blinds(horizontal)">
                                      <p:cBhvr>
                                        <p:cTn id="31" dur="500"/>
                                        <p:tgtEl>
                                          <p:spTgt spid="6">
                                            <p:txEl>
                                              <p:pRg st="6" end="6"/>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blinds(horizontal)">
                                      <p:cBhvr>
                                        <p:cTn id="35" dur="500"/>
                                        <p:tgtEl>
                                          <p:spTgt spid="6">
                                            <p:txEl>
                                              <p:pRg st="7" end="7"/>
                                            </p:txEl>
                                          </p:spTgt>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blinds(horizontal)">
                                      <p:cBhvr>
                                        <p:cTn id="39" dur="500"/>
                                        <p:tgtEl>
                                          <p:spTgt spid="6">
                                            <p:txEl>
                                              <p:pRg st="8" end="8"/>
                                            </p:txEl>
                                          </p:spTgt>
                                        </p:tgtEl>
                                      </p:cBhvr>
                                    </p:animEffect>
                                  </p:childTnLst>
                                </p:cTn>
                              </p:par>
                            </p:childTnLst>
                          </p:cTn>
                        </p:par>
                        <p:par>
                          <p:cTn id="40" fill="hold">
                            <p:stCondLst>
                              <p:cond delay="4500"/>
                            </p:stCondLst>
                            <p:childTnLst>
                              <p:par>
                                <p:cTn id="41" presetID="3" presetClass="entr" presetSubtype="10" fill="hold" grpId="0" nodeType="after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animEffect transition="in" filter="blinds(horizontal)">
                                      <p:cBhvr>
                                        <p:cTn id="43" dur="500"/>
                                        <p:tgtEl>
                                          <p:spTgt spid="6">
                                            <p:txEl>
                                              <p:pRg st="9" end="9"/>
                                            </p:txEl>
                                          </p:spTgt>
                                        </p:tgtEl>
                                      </p:cBhvr>
                                    </p:animEffect>
                                  </p:childTnLst>
                                </p:cTn>
                              </p:par>
                            </p:childTnLst>
                          </p:cTn>
                        </p:par>
                        <p:par>
                          <p:cTn id="44" fill="hold">
                            <p:stCondLst>
                              <p:cond delay="5000"/>
                            </p:stCondLst>
                            <p:childTnLst>
                              <p:par>
                                <p:cTn id="45" presetID="3" presetClass="entr" presetSubtype="10" fill="hold" grpId="0" nodeType="afterEffect">
                                  <p:stCondLst>
                                    <p:cond delay="0"/>
                                  </p:stCondLst>
                                  <p:childTnLst>
                                    <p:set>
                                      <p:cBhvr>
                                        <p:cTn id="46" dur="1" fill="hold">
                                          <p:stCondLst>
                                            <p:cond delay="0"/>
                                          </p:stCondLst>
                                        </p:cTn>
                                        <p:tgtEl>
                                          <p:spTgt spid="6">
                                            <p:txEl>
                                              <p:pRg st="10" end="10"/>
                                            </p:txEl>
                                          </p:spTgt>
                                        </p:tgtEl>
                                        <p:attrNameLst>
                                          <p:attrName>style.visibility</p:attrName>
                                        </p:attrNameLst>
                                      </p:cBhvr>
                                      <p:to>
                                        <p:strVal val="visible"/>
                                      </p:to>
                                    </p:set>
                                    <p:animEffect transition="in" filter="blinds(horizontal)">
                                      <p:cBhvr>
                                        <p:cTn id="47" dur="500"/>
                                        <p:tgtEl>
                                          <p:spTgt spid="6">
                                            <p:txEl>
                                              <p:pRg st="10" end="10"/>
                                            </p:txEl>
                                          </p:spTgt>
                                        </p:tgtEl>
                                      </p:cBhvr>
                                    </p:animEffect>
                                  </p:childTnLst>
                                </p:cTn>
                              </p:par>
                            </p:childTnLst>
                          </p:cTn>
                        </p:par>
                        <p:par>
                          <p:cTn id="48" fill="hold">
                            <p:stCondLst>
                              <p:cond delay="5500"/>
                            </p:stCondLst>
                            <p:childTnLst>
                              <p:par>
                                <p:cTn id="49" presetID="3" presetClass="entr" presetSubtype="10" fill="hold" grpId="0" nodeType="afterEffect">
                                  <p:stCondLst>
                                    <p:cond delay="0"/>
                                  </p:stCondLst>
                                  <p:childTnLst>
                                    <p:set>
                                      <p:cBhvr>
                                        <p:cTn id="50" dur="1" fill="hold">
                                          <p:stCondLst>
                                            <p:cond delay="0"/>
                                          </p:stCondLst>
                                        </p:cTn>
                                        <p:tgtEl>
                                          <p:spTgt spid="6">
                                            <p:txEl>
                                              <p:pRg st="11" end="11"/>
                                            </p:txEl>
                                          </p:spTgt>
                                        </p:tgtEl>
                                        <p:attrNameLst>
                                          <p:attrName>style.visibility</p:attrName>
                                        </p:attrNameLst>
                                      </p:cBhvr>
                                      <p:to>
                                        <p:strVal val="visible"/>
                                      </p:to>
                                    </p:set>
                                    <p:animEffect transition="in" filter="blinds(horizontal)">
                                      <p:cBhvr>
                                        <p:cTn id="51" dur="500"/>
                                        <p:tgtEl>
                                          <p:spTgt spid="6">
                                            <p:txEl>
                                              <p:pRg st="11" end="11"/>
                                            </p:txEl>
                                          </p:spTgt>
                                        </p:tgtEl>
                                      </p:cBhvr>
                                    </p:animEffect>
                                  </p:childTnLst>
                                </p:cTn>
                              </p:par>
                            </p:childTnLst>
                          </p:cTn>
                        </p:par>
                        <p:par>
                          <p:cTn id="52" fill="hold">
                            <p:stCondLst>
                              <p:cond delay="6000"/>
                            </p:stCondLst>
                            <p:childTnLst>
                              <p:par>
                                <p:cTn id="53" presetID="3" presetClass="entr" presetSubtype="10" fill="hold" grpId="0" nodeType="afterEffect">
                                  <p:stCondLst>
                                    <p:cond delay="0"/>
                                  </p:stCondLst>
                                  <p:childTnLst>
                                    <p:set>
                                      <p:cBhvr>
                                        <p:cTn id="54" dur="1" fill="hold">
                                          <p:stCondLst>
                                            <p:cond delay="0"/>
                                          </p:stCondLst>
                                        </p:cTn>
                                        <p:tgtEl>
                                          <p:spTgt spid="6">
                                            <p:txEl>
                                              <p:pRg st="13" end="13"/>
                                            </p:txEl>
                                          </p:spTgt>
                                        </p:tgtEl>
                                        <p:attrNameLst>
                                          <p:attrName>style.visibility</p:attrName>
                                        </p:attrNameLst>
                                      </p:cBhvr>
                                      <p:to>
                                        <p:strVal val="visible"/>
                                      </p:to>
                                    </p:set>
                                    <p:animEffect transition="in" filter="blinds(horizontal)">
                                      <p:cBhvr>
                                        <p:cTn id="55" dur="500"/>
                                        <p:tgtEl>
                                          <p:spTgt spid="6">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 - Leiaute</a:t>
            </a:r>
            <a:endParaRPr lang="pt-BR" sz="3600" dirty="0">
              <a:effectLst>
                <a:outerShdw blurRad="38100" dist="38100" dir="2700000" algn="tl">
                  <a:srgbClr val="000000">
                    <a:alpha val="43137"/>
                  </a:srgbClr>
                </a:outerShdw>
              </a:effectLst>
            </a:endParaRPr>
          </a:p>
        </p:txBody>
      </p:sp>
      <p:pic>
        <p:nvPicPr>
          <p:cNvPr id="80898" name="Picture 2" descr="C:\Users\M.Rubens\Desktop\Projeto Capacitação em Bibliotecas SED\DocSed\Fotosespacos\ge33-gestao-escolar-biblioteca-leitura-espaco-leitor-infografico.png">
            <a:hlinkClick r:id="rId2"/>
          </p:cNvPr>
          <p:cNvPicPr>
            <a:picLocks noChangeAspect="1" noChangeArrowheads="1"/>
          </p:cNvPicPr>
          <p:nvPr/>
        </p:nvPicPr>
        <p:blipFill>
          <a:blip r:embed="rId3" cstate="print"/>
          <a:srcRect/>
          <a:stretch>
            <a:fillRect/>
          </a:stretch>
        </p:blipFill>
        <p:spPr bwMode="auto">
          <a:xfrm>
            <a:off x="545664" y="1484784"/>
            <a:ext cx="7956000" cy="4181885"/>
          </a:xfrm>
          <a:prstGeom prst="rect">
            <a:avLst/>
          </a:prstGeom>
          <a:noFill/>
        </p:spPr>
      </p:pic>
      <p:sp>
        <p:nvSpPr>
          <p:cNvPr id="7" name="Espaço Reservado para Conteúdo 4"/>
          <p:cNvSpPr>
            <a:spLocks noGrp="1"/>
          </p:cNvSpPr>
          <p:nvPr>
            <p:ph idx="1"/>
          </p:nvPr>
        </p:nvSpPr>
        <p:spPr>
          <a:xfrm>
            <a:off x="457200" y="1600200"/>
            <a:ext cx="8229600" cy="4525963"/>
          </a:xfrm>
        </p:spPr>
        <p:txBody>
          <a:bodyPr/>
          <a:lstStyle/>
          <a:p>
            <a:pPr marL="5470525" indent="0" algn="just">
              <a:spcBef>
                <a:spcPts val="1200"/>
              </a:spcBef>
              <a:buNone/>
            </a:pPr>
            <a:r>
              <a:rPr lang="pt-BR" sz="1600" dirty="0" smtClean="0"/>
              <a:t>Exemplo de dimensionamento do espaço físico .</a:t>
            </a:r>
          </a:p>
        </p:txBody>
      </p:sp>
      <p:sp>
        <p:nvSpPr>
          <p:cNvPr id="6" name="CaixaDeTexto 5"/>
          <p:cNvSpPr txBox="1"/>
          <p:nvPr/>
        </p:nvSpPr>
        <p:spPr>
          <a:xfrm>
            <a:off x="3851920" y="5960313"/>
            <a:ext cx="4680520" cy="276999"/>
          </a:xfrm>
          <a:prstGeom prst="rect">
            <a:avLst/>
          </a:prstGeom>
          <a:noFill/>
        </p:spPr>
        <p:txBody>
          <a:bodyPr wrap="square" rtlCol="0">
            <a:spAutoFit/>
          </a:bodyPr>
          <a:lstStyle/>
          <a:p>
            <a:pPr algn="r"/>
            <a:r>
              <a:rPr lang="pt-BR" sz="1200" b="1" dirty="0" smtClean="0"/>
              <a:t>Fonte: Gestão Escolar, ed. 033, Ago/Set. 2014</a:t>
            </a:r>
            <a:endParaRPr lang="pt-BR" sz="1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80898"/>
                                        </p:tgtEl>
                                        <p:attrNameLst>
                                          <p:attrName>style.visibility</p:attrName>
                                        </p:attrNameLst>
                                      </p:cBhvr>
                                      <p:to>
                                        <p:strVal val="visible"/>
                                      </p:to>
                                    </p:set>
                                    <p:animEffect transition="in" filter="blinds(horizontal)">
                                      <p:cBhvr>
                                        <p:cTn id="11" dur="500"/>
                                        <p:tgtEl>
                                          <p:spTgt spid="80898"/>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linds(horizontal)">
                                      <p:cBhvr>
                                        <p:cTn id="15" dur="500"/>
                                        <p:tgtEl>
                                          <p:spTgt spid="7">
                                            <p:txEl>
                                              <p:pRg st="0" end="0"/>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uild="p"/>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 </a:t>
            </a:r>
            <a:endParaRPr lang="pt-BR" sz="3600" dirty="0">
              <a:effectLst>
                <a:outerShdw blurRad="38100" dist="38100" dir="2700000" algn="tl">
                  <a:srgbClr val="000000">
                    <a:alpha val="43137"/>
                  </a:srgbClr>
                </a:outerShdw>
              </a:effectLst>
            </a:endParaRPr>
          </a:p>
        </p:txBody>
      </p:sp>
      <p:sp>
        <p:nvSpPr>
          <p:cNvPr id="7"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O espaço da biblioteca deve ser bastante flexível, oferecer possibilidade de transitar e ser utilizado de forma dinâmica: exposições, hora do conto etc. Por isso é necessário que o espaço tenha uma organização preestabelecida de modo a evidenciar para seus usuários como está estruturado e como o acervo pode ser explorado.</a:t>
            </a:r>
          </a:p>
          <a:p>
            <a:pPr marL="0" indent="0" algn="just">
              <a:spcBef>
                <a:spcPts val="600"/>
              </a:spcBef>
              <a:buNone/>
            </a:pPr>
            <a:endParaRPr lang="pt-BR" sz="2000" dirty="0" smtClean="0"/>
          </a:p>
          <a:p>
            <a:pPr marL="0" indent="0" algn="r">
              <a:spcBef>
                <a:spcPts val="600"/>
              </a:spcBef>
              <a:buNone/>
            </a:pPr>
            <a:r>
              <a:rPr lang="pt-BR" sz="2000" dirty="0" smtClean="0"/>
              <a:t>(SOUZA, 2009)</a:t>
            </a:r>
          </a:p>
        </p:txBody>
      </p:sp>
      <p:pic>
        <p:nvPicPr>
          <p:cNvPr id="103426" name="Picture 2" descr="C:\Users\M.Rubens\Desktop\Projeto Capacitação em Bibliotecas SED\Imagens\paulo_sergio_milliet_1435065784.jpg"/>
          <p:cNvPicPr>
            <a:picLocks noChangeAspect="1" noChangeArrowheads="1"/>
          </p:cNvPicPr>
          <p:nvPr/>
        </p:nvPicPr>
        <p:blipFill>
          <a:blip r:embed="rId2" cstate="print"/>
          <a:srcRect/>
          <a:stretch>
            <a:fillRect/>
          </a:stretch>
        </p:blipFill>
        <p:spPr bwMode="auto">
          <a:xfrm>
            <a:off x="470608" y="3356992"/>
            <a:ext cx="6405648" cy="288032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blinds(horizontal)">
                                      <p:cBhvr>
                                        <p:cTn id="11" dur="500"/>
                                        <p:tgtEl>
                                          <p:spTgt spid="7">
                                            <p:txEl>
                                              <p:pRg st="0" end="0"/>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500"/>
                                        <p:tgtEl>
                                          <p:spTgt spid="7">
                                            <p:txEl>
                                              <p:pRg st="2" end="2"/>
                                            </p:txEl>
                                          </p:spTgt>
                                        </p:tgtEl>
                                      </p:cBhvr>
                                    </p:animEffect>
                                  </p:childTnLst>
                                </p:cTn>
                              </p:par>
                            </p:childTnLst>
                          </p:cTn>
                        </p:par>
                        <p:par>
                          <p:cTn id="16" fill="hold">
                            <p:stCondLst>
                              <p:cond delay="2000"/>
                            </p:stCondLst>
                            <p:childTnLst>
                              <p:par>
                                <p:cTn id="17" presetID="3" presetClass="entr" presetSubtype="10" fill="hold" nodeType="afterEffect">
                                  <p:stCondLst>
                                    <p:cond delay="0"/>
                                  </p:stCondLst>
                                  <p:childTnLst>
                                    <p:set>
                                      <p:cBhvr>
                                        <p:cTn id="18" dur="1" fill="hold">
                                          <p:stCondLst>
                                            <p:cond delay="0"/>
                                          </p:stCondLst>
                                        </p:cTn>
                                        <p:tgtEl>
                                          <p:spTgt spid="103426"/>
                                        </p:tgtEl>
                                        <p:attrNameLst>
                                          <p:attrName>style.visibility</p:attrName>
                                        </p:attrNameLst>
                                      </p:cBhvr>
                                      <p:to>
                                        <p:strVal val="visible"/>
                                      </p:to>
                                    </p:set>
                                    <p:animEffect transition="in" filter="blinds(horizontal)">
                                      <p:cBhvr>
                                        <p:cTn id="19" dur="500"/>
                                        <p:tgtEl>
                                          <p:spTgt spid="103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a:t>
            </a:r>
            <a:endParaRPr lang="pt-BR" sz="3600" dirty="0">
              <a:effectLst>
                <a:outerShdw blurRad="38100" dist="38100" dir="2700000" algn="tl">
                  <a:srgbClr val="000000">
                    <a:alpha val="43137"/>
                  </a:srgbClr>
                </a:outerShdw>
              </a:effectLst>
            </a:endParaRPr>
          </a:p>
        </p:txBody>
      </p:sp>
      <p:graphicFrame>
        <p:nvGraphicFramePr>
          <p:cNvPr id="10" name="Diagrama 9"/>
          <p:cNvGraphicFramePr/>
          <p:nvPr/>
        </p:nvGraphicFramePr>
        <p:xfrm>
          <a:off x="179512" y="1340768"/>
          <a:ext cx="8064896"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CaixaDeTexto 12"/>
          <p:cNvSpPr txBox="1"/>
          <p:nvPr/>
        </p:nvSpPr>
        <p:spPr>
          <a:xfrm>
            <a:off x="3851920" y="6176337"/>
            <a:ext cx="4680520" cy="276999"/>
          </a:xfrm>
          <a:prstGeom prst="rect">
            <a:avLst/>
          </a:prstGeom>
          <a:noFill/>
        </p:spPr>
        <p:txBody>
          <a:bodyPr wrap="square" rtlCol="0">
            <a:spAutoFit/>
          </a:bodyPr>
          <a:lstStyle/>
          <a:p>
            <a:pPr algn="r"/>
            <a:r>
              <a:rPr lang="pt-BR" sz="1200" b="1" dirty="0" smtClean="0"/>
              <a:t>Fonte: Souza, 2009.</a:t>
            </a:r>
            <a:endParaRPr lang="pt-BR" sz="1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par>
                          <p:cTn id="16" fill="hold">
                            <p:stCondLst>
                              <p:cond delay="2000"/>
                            </p:stCondLst>
                            <p:childTnLst>
                              <p:par>
                                <p:cTn id="17" presetID="3" presetClass="entr" presetSubtype="10" fill="hold" grpId="1"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0" grpId="0">
        <p:bldAsOne/>
      </p:bldGraphic>
      <p:bldP spid="13" grpId="0"/>
      <p:bldP spid="13"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  </a:t>
            </a:r>
            <a:endParaRPr lang="pt-BR" sz="3600" dirty="0">
              <a:effectLst>
                <a:outerShdw blurRad="38100" dist="38100" dir="2700000" algn="tl">
                  <a:srgbClr val="000000">
                    <a:alpha val="43137"/>
                  </a:srgbClr>
                </a:outerShdw>
              </a:effectLst>
            </a:endParaRPr>
          </a:p>
        </p:txBody>
      </p:sp>
      <p:graphicFrame>
        <p:nvGraphicFramePr>
          <p:cNvPr id="6" name="Diagrama 5"/>
          <p:cNvGraphicFramePr/>
          <p:nvPr/>
        </p:nvGraphicFramePr>
        <p:xfrm>
          <a:off x="755576" y="1628800"/>
          <a:ext cx="7632848"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aixaDeTexto 7"/>
          <p:cNvSpPr txBox="1"/>
          <p:nvPr/>
        </p:nvSpPr>
        <p:spPr>
          <a:xfrm>
            <a:off x="3851920" y="5960313"/>
            <a:ext cx="4680520" cy="276999"/>
          </a:xfrm>
          <a:prstGeom prst="rect">
            <a:avLst/>
          </a:prstGeom>
          <a:noFill/>
        </p:spPr>
        <p:txBody>
          <a:bodyPr wrap="square" rtlCol="0">
            <a:spAutoFit/>
          </a:bodyPr>
          <a:lstStyle/>
          <a:p>
            <a:pPr algn="r"/>
            <a:r>
              <a:rPr lang="pt-BR" sz="1200" b="1" dirty="0" smtClean="0"/>
              <a:t>Fonte: Souza, 2009.</a:t>
            </a:r>
            <a:endParaRPr lang="pt-BR" sz="1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Espaço Físico - Acessibilidade</a:t>
            </a:r>
            <a:endParaRPr lang="pt-BR" sz="3600" dirty="0">
              <a:effectLst>
                <a:outerShdw blurRad="38100" dist="38100" dir="2700000" algn="tl">
                  <a:srgbClr val="000000">
                    <a:alpha val="43137"/>
                  </a:srgbClr>
                </a:outerShdw>
              </a:effectLst>
            </a:endParaRPr>
          </a:p>
        </p:txBody>
      </p:sp>
      <p:pic>
        <p:nvPicPr>
          <p:cNvPr id="91138" name="Picture 2" descr="C:\Users\M.Rubens\Desktop\Projeto Capacitação em Bibliotecas SED\Imagens\acessibilidade_biblio.jpg"/>
          <p:cNvPicPr>
            <a:picLocks noChangeAspect="1" noChangeArrowheads="1"/>
          </p:cNvPicPr>
          <p:nvPr/>
        </p:nvPicPr>
        <p:blipFill>
          <a:blip r:embed="rId2" cstate="print"/>
          <a:srcRect/>
          <a:stretch>
            <a:fillRect/>
          </a:stretch>
        </p:blipFill>
        <p:spPr bwMode="auto">
          <a:xfrm>
            <a:off x="539552" y="1556792"/>
            <a:ext cx="8064896" cy="47525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91138"/>
                                        </p:tgtEl>
                                        <p:attrNameLst>
                                          <p:attrName>style.visibility</p:attrName>
                                        </p:attrNameLst>
                                      </p:cBhvr>
                                      <p:to>
                                        <p:strVal val="visible"/>
                                      </p:to>
                                    </p:set>
                                    <p:animEffect transition="in" filter="blinds(horizontal)">
                                      <p:cBhvr>
                                        <p:cTn id="11" dur="500"/>
                                        <p:tgtEl>
                                          <p:spTgt spid="91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Acessibilidade</a:t>
            </a:r>
            <a:endParaRPr lang="pt-BR" sz="3600" dirty="0">
              <a:effectLst>
                <a:outerShdw blurRad="38100" dist="38100" dir="2700000" algn="tl">
                  <a:srgbClr val="000000">
                    <a:alpha val="43137"/>
                  </a:srgbClr>
                </a:outerShdw>
              </a:effectLst>
            </a:endParaRPr>
          </a:p>
        </p:txBody>
      </p:sp>
      <p:sp>
        <p:nvSpPr>
          <p:cNvPr id="12"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Acessibilidade é um tema amplo que se refere aos direitos fundamentais das pessoas com e sem deficiência; referem-se a direitos civis, políticos, econômicos, sociais e culturais, que garantem acesso à educação, a saúde, a moradia, ao lazer dentre outros. </a:t>
            </a:r>
          </a:p>
          <a:p>
            <a:pPr marL="0" indent="0" algn="r">
              <a:spcBef>
                <a:spcPts val="600"/>
              </a:spcBef>
              <a:buNone/>
            </a:pPr>
            <a:r>
              <a:rPr lang="pt-BR" sz="2000" dirty="0" smtClean="0"/>
              <a:t>(BENVEGNÚ, 2009)</a:t>
            </a:r>
          </a:p>
          <a:p>
            <a:pPr marL="0" indent="0" algn="r">
              <a:spcBef>
                <a:spcPts val="600"/>
              </a:spcBef>
              <a:buNone/>
            </a:pPr>
            <a:endParaRPr lang="pt-BR" sz="2000" dirty="0" smtClean="0"/>
          </a:p>
        </p:txBody>
      </p:sp>
      <p:pic>
        <p:nvPicPr>
          <p:cNvPr id="44034" name="Picture 2" descr="C:\Users\M.Rubens\Desktop\Projeto Capacitação em Bibliotecas SED\Imagens\acessibilidadek.png"/>
          <p:cNvPicPr>
            <a:picLocks noChangeAspect="1" noChangeArrowheads="1"/>
          </p:cNvPicPr>
          <p:nvPr/>
        </p:nvPicPr>
        <p:blipFill>
          <a:blip r:embed="rId2" cstate="print"/>
          <a:srcRect/>
          <a:stretch>
            <a:fillRect/>
          </a:stretch>
        </p:blipFill>
        <p:spPr bwMode="auto">
          <a:xfrm>
            <a:off x="971600" y="3212976"/>
            <a:ext cx="4536000" cy="30736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blinds(horizontal)">
                                      <p:cBhvr>
                                        <p:cTn id="11" dur="500"/>
                                        <p:tgtEl>
                                          <p:spTgt spid="12">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blinds(horizontal)">
                                      <p:cBhvr>
                                        <p:cTn id="15" dur="500"/>
                                        <p:tgtEl>
                                          <p:spTgt spid="12">
                                            <p:txEl>
                                              <p:pRg st="1" end="1"/>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44034"/>
                                        </p:tgtEl>
                                        <p:attrNameLst>
                                          <p:attrName>style.visibility</p:attrName>
                                        </p:attrNameLst>
                                      </p:cBhvr>
                                      <p:to>
                                        <p:strVal val="visible"/>
                                      </p:to>
                                    </p:set>
                                    <p:animEffect transition="in" filter="blinds(horizontal)">
                                      <p:cBhvr>
                                        <p:cTn id="19" dur="5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Acessibilidade</a:t>
            </a:r>
            <a:endParaRPr lang="pt-BR" sz="3600" dirty="0">
              <a:effectLst>
                <a:outerShdw blurRad="38100" dist="38100" dir="2700000" algn="tl">
                  <a:srgbClr val="000000">
                    <a:alpha val="43137"/>
                  </a:srgbClr>
                </a:outerShdw>
              </a:effectLst>
            </a:endParaRPr>
          </a:p>
        </p:txBody>
      </p:sp>
      <p:sp>
        <p:nvSpPr>
          <p:cNvPr id="7"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A palavra acessibilidade deve ser compreendida não apenas como o acesso à rede de informações, mas também como a eliminação de barreiras arquitetônicas, de comunicação, de acesso físico, atitudinal, equipamentos e programas adequados, bem como conteúdo e apresentação da informação em formatos alternativos.</a:t>
            </a:r>
          </a:p>
          <a:p>
            <a:pPr marL="0" indent="0" algn="just">
              <a:spcBef>
                <a:spcPts val="600"/>
              </a:spcBef>
              <a:buNone/>
            </a:pPr>
            <a:endParaRPr lang="pt-BR" sz="2000" dirty="0" smtClean="0"/>
          </a:p>
          <a:p>
            <a:pPr marL="0" indent="0" algn="r">
              <a:spcBef>
                <a:spcPts val="600"/>
              </a:spcBef>
              <a:buNone/>
            </a:pPr>
            <a:r>
              <a:rPr lang="pt-BR" sz="2000" dirty="0" smtClean="0"/>
              <a:t>Fonte: (http://www.acessobrasil.org.br)</a:t>
            </a:r>
          </a:p>
        </p:txBody>
      </p:sp>
      <p:pic>
        <p:nvPicPr>
          <p:cNvPr id="93186" name="Picture 2" descr="C:\Users\M.Rubens\Desktop\Projeto Capacitação em Bibliotecas SED\Imagens\acessibilidade.jpg"/>
          <p:cNvPicPr>
            <a:picLocks noChangeAspect="1" noChangeArrowheads="1"/>
          </p:cNvPicPr>
          <p:nvPr/>
        </p:nvPicPr>
        <p:blipFill>
          <a:blip r:embed="rId2" cstate="print"/>
          <a:srcRect/>
          <a:stretch>
            <a:fillRect/>
          </a:stretch>
        </p:blipFill>
        <p:spPr bwMode="auto">
          <a:xfrm>
            <a:off x="539552" y="4437112"/>
            <a:ext cx="4250209" cy="1669725"/>
          </a:xfrm>
          <a:prstGeom prst="rect">
            <a:avLst/>
          </a:prstGeom>
          <a:noFill/>
        </p:spPr>
      </p:pic>
      <p:pic>
        <p:nvPicPr>
          <p:cNvPr id="93187" name="Picture 3" descr="C:\Users\M.Rubens\Desktop\Projeto Capacitação em Bibliotecas SED\Imagens\abrasil.jpg"/>
          <p:cNvPicPr>
            <a:picLocks noChangeAspect="1" noChangeArrowheads="1"/>
          </p:cNvPicPr>
          <p:nvPr/>
        </p:nvPicPr>
        <p:blipFill>
          <a:blip r:embed="rId3" cstate="print"/>
          <a:srcRect/>
          <a:stretch>
            <a:fillRect/>
          </a:stretch>
        </p:blipFill>
        <p:spPr bwMode="auto">
          <a:xfrm>
            <a:off x="5148064" y="4374605"/>
            <a:ext cx="3564000" cy="1769451"/>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blinds(horizontal)">
                                      <p:cBhvr>
                                        <p:cTn id="11" dur="500"/>
                                        <p:tgtEl>
                                          <p:spTgt spid="7">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500"/>
                                        <p:tgtEl>
                                          <p:spTgt spid="7">
                                            <p:txEl>
                                              <p:pRg st="2" end="2"/>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93186"/>
                                        </p:tgtEl>
                                        <p:attrNameLst>
                                          <p:attrName>style.visibility</p:attrName>
                                        </p:attrNameLst>
                                      </p:cBhvr>
                                      <p:to>
                                        <p:strVal val="visible"/>
                                      </p:to>
                                    </p:set>
                                    <p:animEffect transition="in" filter="blinds(horizontal)">
                                      <p:cBhvr>
                                        <p:cTn id="19" dur="500"/>
                                        <p:tgtEl>
                                          <p:spTgt spid="93186"/>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93187"/>
                                        </p:tgtEl>
                                        <p:attrNameLst>
                                          <p:attrName>style.visibility</p:attrName>
                                        </p:attrNameLst>
                                      </p:cBhvr>
                                      <p:to>
                                        <p:strVal val="visible"/>
                                      </p:to>
                                    </p:set>
                                    <p:animEffect transition="in" filter="blinds(horizontal)">
                                      <p:cBhvr>
                                        <p:cTn id="23" dur="500"/>
                                        <p:tgtEl>
                                          <p:spTgt spid="93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Acessibilidade</a:t>
            </a:r>
            <a:endParaRPr lang="pt-BR" sz="3600" dirty="0">
              <a:effectLst>
                <a:outerShdw blurRad="38100" dist="38100" dir="2700000" algn="tl">
                  <a:srgbClr val="000000">
                    <a:alpha val="43137"/>
                  </a:srgbClr>
                </a:outerShdw>
              </a:effectLst>
            </a:endParaRPr>
          </a:p>
        </p:txBody>
      </p:sp>
      <p:sp>
        <p:nvSpPr>
          <p:cNvPr id="12"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Acessibilidade é um atributo essencial do ambiente que garante a melhoria da qualidade de vida das pessoas. Deve estar presente nos espaços, no meio físico, no transporte, na informação e comunicação, inclusive nos sistemas e tecnologias da informação e comunicação, bem como em outros serviços e instalações abertos ao público ou de uso público, tanto na cidade como no campo. </a:t>
            </a:r>
          </a:p>
          <a:p>
            <a:pPr marL="0" indent="0" algn="r">
              <a:spcBef>
                <a:spcPts val="600"/>
              </a:spcBef>
              <a:buNone/>
            </a:pPr>
            <a:r>
              <a:rPr lang="pt-BR" sz="2000" dirty="0" smtClean="0"/>
              <a:t>(CONADE, 2012)</a:t>
            </a:r>
          </a:p>
        </p:txBody>
      </p:sp>
      <p:pic>
        <p:nvPicPr>
          <p:cNvPr id="4" name="Picture 1" descr="C:\Users\M.Rubens\Desktop\Projeto Capacitação em Bibliotecas SED\Imagens\blibioteca_passa_por_reforma_para_melhorar_acessibilidade_senai_00.jpg"/>
          <p:cNvPicPr>
            <a:picLocks noChangeAspect="1" noChangeArrowheads="1"/>
          </p:cNvPicPr>
          <p:nvPr/>
        </p:nvPicPr>
        <p:blipFill>
          <a:blip r:embed="rId2" cstate="print"/>
          <a:srcRect/>
          <a:stretch>
            <a:fillRect/>
          </a:stretch>
        </p:blipFill>
        <p:spPr bwMode="auto">
          <a:xfrm>
            <a:off x="755576" y="3717032"/>
            <a:ext cx="4819377" cy="240968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blinds(horizontal)">
                                      <p:cBhvr>
                                        <p:cTn id="11" dur="500"/>
                                        <p:tgtEl>
                                          <p:spTgt spid="12">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2">
                                            <p:txEl>
                                              <p:pRg st="1" end="1"/>
                                            </p:txEl>
                                          </p:spTgt>
                                        </p:tgtEl>
                                        <p:attrNameLst>
                                          <p:attrName>style.visibility</p:attrName>
                                        </p:attrNameLst>
                                      </p:cBhvr>
                                      <p:to>
                                        <p:strVal val="visible"/>
                                      </p:to>
                                    </p:set>
                                    <p:animEffect transition="in" filter="blinds(horizontal)">
                                      <p:cBhvr>
                                        <p:cTn id="15" dur="500"/>
                                        <p:tgtEl>
                                          <p:spTgt spid="12">
                                            <p:txEl>
                                              <p:pRg st="1" end="1"/>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Acessibilidade</a:t>
            </a:r>
            <a:endParaRPr lang="pt-BR" sz="3600" dirty="0">
              <a:effectLst>
                <a:outerShdw blurRad="38100" dist="38100" dir="2700000" algn="tl">
                  <a:srgbClr val="000000">
                    <a:alpha val="43137"/>
                  </a:srgbClr>
                </a:outerShdw>
              </a:effectLst>
            </a:endParaRPr>
          </a:p>
        </p:txBody>
      </p:sp>
      <p:sp>
        <p:nvSpPr>
          <p:cNvPr id="5"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400" b="1" dirty="0" smtClean="0"/>
              <a:t>Lei da Acessibilidade</a:t>
            </a:r>
          </a:p>
          <a:p>
            <a:pPr marL="0" indent="0" algn="just">
              <a:spcBef>
                <a:spcPts val="600"/>
              </a:spcBef>
              <a:buNone/>
            </a:pPr>
            <a:endParaRPr lang="pt-BR" sz="2400" b="1" dirty="0" smtClean="0"/>
          </a:p>
          <a:p>
            <a:pPr algn="just"/>
            <a:r>
              <a:rPr lang="pt-BR" sz="2000" b="1" dirty="0" smtClean="0">
                <a:hlinkClick r:id="rId2"/>
              </a:rPr>
              <a:t>LEI N</a:t>
            </a:r>
            <a:r>
              <a:rPr lang="pt-BR" sz="2000" b="1" baseline="30000" dirty="0" smtClean="0">
                <a:hlinkClick r:id="rId2"/>
              </a:rPr>
              <a:t>o</a:t>
            </a:r>
            <a:r>
              <a:rPr lang="pt-BR" sz="2000" b="1" dirty="0" smtClean="0">
                <a:hlinkClick r:id="rId2"/>
              </a:rPr>
              <a:t> 10.098, DE 19 DE DEZEMBRO DE 2000.</a:t>
            </a:r>
            <a:r>
              <a:rPr lang="pt-BR" sz="2000" b="1" dirty="0" smtClean="0"/>
              <a:t> </a:t>
            </a:r>
            <a:r>
              <a:rPr lang="pt-BR" sz="2000" dirty="0" smtClean="0"/>
              <a:t>Estabelece normas gerais e critérios básicos para a promoção da acessibilidade das pessoas portadoras de deficiência ou com mobilidade reduzida, e dá outras providências.</a:t>
            </a:r>
          </a:p>
          <a:p>
            <a:pPr marL="0" indent="0" algn="just">
              <a:spcBef>
                <a:spcPts val="600"/>
              </a:spcBef>
              <a:buNone/>
            </a:pPr>
            <a:endParaRPr lang="pt-BR" sz="2000" dirty="0" smtClean="0"/>
          </a:p>
          <a:p>
            <a:pPr marL="0" indent="0" algn="just">
              <a:spcBef>
                <a:spcPts val="600"/>
              </a:spcBef>
              <a:buNone/>
            </a:pPr>
            <a:endParaRPr lang="pt-BR" sz="2000" dirty="0" smtClean="0"/>
          </a:p>
          <a:p>
            <a:pPr marL="0" indent="0" algn="just">
              <a:spcBef>
                <a:spcPts val="600"/>
              </a:spcBef>
              <a:buNone/>
            </a:pPr>
            <a:endParaRPr lang="pt-BR" sz="2000" dirty="0" smtClean="0"/>
          </a:p>
        </p:txBody>
      </p:sp>
      <p:pic>
        <p:nvPicPr>
          <p:cNvPr id="94211" name="Picture 3" descr="C:\Users\M.Rubens\Desktop\Projeto Capacitação em Bibliotecas SED\Imagens\Acessibilidade-simbolo.jpg"/>
          <p:cNvPicPr>
            <a:picLocks noChangeAspect="1" noChangeArrowheads="1"/>
          </p:cNvPicPr>
          <p:nvPr/>
        </p:nvPicPr>
        <p:blipFill>
          <a:blip r:embed="rId3" cstate="print"/>
          <a:srcRect/>
          <a:stretch>
            <a:fillRect/>
          </a:stretch>
        </p:blipFill>
        <p:spPr bwMode="auto">
          <a:xfrm>
            <a:off x="4427984" y="3861048"/>
            <a:ext cx="3492000" cy="235038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blinds(horizontal)">
                                      <p:cBhvr>
                                        <p:cTn id="11" dur="500"/>
                                        <p:tgtEl>
                                          <p:spTgt spid="5">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500"/>
                                        <p:tgtEl>
                                          <p:spTgt spid="5">
                                            <p:txEl>
                                              <p:pRg st="2" end="2"/>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94211"/>
                                        </p:tgtEl>
                                        <p:attrNameLst>
                                          <p:attrName>style.visibility</p:attrName>
                                        </p:attrNameLst>
                                      </p:cBhvr>
                                      <p:to>
                                        <p:strVal val="visible"/>
                                      </p:to>
                                    </p:set>
                                    <p:animEffect transition="in" filter="blinds(horizontal)">
                                      <p:cBhvr>
                                        <p:cTn id="19" dur="500"/>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Acessibilidade</a:t>
            </a:r>
            <a:endParaRPr lang="pt-BR" sz="3600" dirty="0">
              <a:effectLst>
                <a:outerShdw blurRad="38100" dist="38100" dir="2700000" algn="tl">
                  <a:srgbClr val="000000">
                    <a:alpha val="43137"/>
                  </a:srgbClr>
                </a:outerShdw>
              </a:effectLst>
            </a:endParaRPr>
          </a:p>
        </p:txBody>
      </p:sp>
      <p:sp>
        <p:nvSpPr>
          <p:cNvPr id="5" name="Espaço Reservado para Conteúdo 4"/>
          <p:cNvSpPr>
            <a:spLocks noGrp="1"/>
          </p:cNvSpPr>
          <p:nvPr>
            <p:ph idx="1"/>
          </p:nvPr>
        </p:nvSpPr>
        <p:spPr>
          <a:xfrm>
            <a:off x="457200" y="1600200"/>
            <a:ext cx="8229600" cy="4525963"/>
          </a:xfrm>
        </p:spPr>
        <p:txBody>
          <a:bodyPr/>
          <a:lstStyle/>
          <a:p>
            <a:pPr marL="0" indent="0" algn="just">
              <a:spcBef>
                <a:spcPts val="600"/>
              </a:spcBef>
              <a:buNone/>
            </a:pPr>
            <a:endParaRPr lang="pt-BR" sz="2400" b="1" dirty="0" smtClean="0"/>
          </a:p>
          <a:p>
            <a:pPr marL="2333625" indent="0" algn="ctr">
              <a:spcBef>
                <a:spcPts val="600"/>
              </a:spcBef>
              <a:buNone/>
            </a:pPr>
            <a:r>
              <a:rPr lang="pt-BR" sz="2800" b="1" dirty="0" smtClean="0"/>
              <a:t>NBR 9050</a:t>
            </a:r>
          </a:p>
          <a:p>
            <a:pPr marL="0" indent="0" algn="just">
              <a:spcBef>
                <a:spcPts val="600"/>
              </a:spcBef>
              <a:buNone/>
            </a:pPr>
            <a:endParaRPr lang="pt-BR" sz="1000" b="1" dirty="0" smtClean="0"/>
          </a:p>
          <a:p>
            <a:pPr marL="0" indent="0" algn="just">
              <a:spcBef>
                <a:spcPts val="600"/>
              </a:spcBef>
              <a:buNone/>
            </a:pPr>
            <a:endParaRPr lang="pt-BR" sz="1000" b="1" dirty="0" smtClean="0"/>
          </a:p>
          <a:p>
            <a:pPr marL="0" indent="0" algn="just">
              <a:spcBef>
                <a:spcPts val="1800"/>
              </a:spcBef>
              <a:buNone/>
            </a:pPr>
            <a:r>
              <a:rPr lang="pt-BR" sz="2000" dirty="0" smtClean="0"/>
              <a:t>Define aspectos relacionados às condições de acessibilidade no meio urbano. Estabelece critérios e parâmetros técnicos a serem observados quando do projeto, construções, instalação e adaptação de edificações, mobiliário, espaços e equipamentos urbanos às condições de acessibilidade (inclusão), indicando especificações que visam proporcionar à maior quantidade possível de pessoas independentemente de idade, estatura ou limitação de mobilidade a utilização segura do ambiente ou equipamento.</a:t>
            </a:r>
          </a:p>
          <a:p>
            <a:pPr marL="0" indent="0" algn="just">
              <a:spcBef>
                <a:spcPts val="600"/>
              </a:spcBef>
              <a:buNone/>
            </a:pPr>
            <a:endParaRPr lang="pt-BR" sz="2000" dirty="0" smtClean="0"/>
          </a:p>
          <a:p>
            <a:pPr marL="0" indent="0" algn="just">
              <a:spcBef>
                <a:spcPts val="600"/>
              </a:spcBef>
              <a:buNone/>
            </a:pPr>
            <a:endParaRPr lang="pt-BR" sz="2000" dirty="0" smtClean="0"/>
          </a:p>
        </p:txBody>
      </p:sp>
      <p:pic>
        <p:nvPicPr>
          <p:cNvPr id="94210" name="Picture 2" descr="C:\Users\M.Rubens\Desktop\Projeto Capacitação em Bibliotecas SED\Imagens\9985a5_16da5e24dcab4b628df65a67a2d3ae6d.png"/>
          <p:cNvPicPr>
            <a:picLocks noChangeAspect="1" noChangeArrowheads="1"/>
          </p:cNvPicPr>
          <p:nvPr/>
        </p:nvPicPr>
        <p:blipFill>
          <a:blip r:embed="rId2" cstate="print"/>
          <a:srcRect/>
          <a:stretch>
            <a:fillRect/>
          </a:stretch>
        </p:blipFill>
        <p:spPr bwMode="auto">
          <a:xfrm>
            <a:off x="2268314" y="1705586"/>
            <a:ext cx="2159670" cy="12193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4210"/>
                                        </p:tgtEl>
                                        <p:attrNameLst>
                                          <p:attrName>style.visibility</p:attrName>
                                        </p:attrNameLst>
                                      </p:cBhvr>
                                      <p:to>
                                        <p:strVal val="visible"/>
                                      </p:to>
                                    </p:set>
                                    <p:animEffect transition="in" filter="blinds(horizontal)">
                                      <p:cBhvr>
                                        <p:cTn id="11" dur="500"/>
                                        <p:tgtEl>
                                          <p:spTgt spid="94210"/>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linds(horizontal)">
                                      <p:cBhvr>
                                        <p:cTn id="15" dur="500"/>
                                        <p:tgtEl>
                                          <p:spTgt spid="5">
                                            <p:txEl>
                                              <p:pRg st="1" end="1"/>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blinds(horizontal)">
                                      <p:cBhvr>
                                        <p:cTn id="19"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Relembrando...</a:t>
            </a:r>
            <a:endParaRPr lang="pt-BR" sz="3600" dirty="0">
              <a:effectLst>
                <a:outerShdw blurRad="38100" dist="38100" dir="2700000" algn="tl">
                  <a:srgbClr val="000000">
                    <a:alpha val="43137"/>
                  </a:srgbClr>
                </a:outerShdw>
              </a:effectLst>
            </a:endParaRPr>
          </a:p>
        </p:txBody>
      </p:sp>
      <p:pic>
        <p:nvPicPr>
          <p:cNvPr id="1026" name="Picture 2" descr="C:\Users\M.Rubens\Desktop\Projeto Capacitação em Bibliotecas SED\Imagens\foco para estudar inglês.jpg"/>
          <p:cNvPicPr>
            <a:picLocks noChangeAspect="1" noChangeArrowheads="1"/>
          </p:cNvPicPr>
          <p:nvPr/>
        </p:nvPicPr>
        <p:blipFill>
          <a:blip r:embed="rId2" cstate="print"/>
          <a:srcRect/>
          <a:stretch>
            <a:fillRect/>
          </a:stretch>
        </p:blipFill>
        <p:spPr bwMode="auto">
          <a:xfrm>
            <a:off x="539552" y="1556792"/>
            <a:ext cx="8136904" cy="475252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blinds(horizontal)">
                                      <p:cBhvr>
                                        <p:cTn id="1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Acessibilidade</a:t>
            </a:r>
            <a:endParaRPr lang="pt-BR" sz="3600" dirty="0">
              <a:effectLst>
                <a:outerShdw blurRad="38100" dist="38100" dir="2700000" algn="tl">
                  <a:srgbClr val="000000">
                    <a:alpha val="43137"/>
                  </a:srgbClr>
                </a:outerShdw>
              </a:effectLst>
            </a:endParaRPr>
          </a:p>
        </p:txBody>
      </p:sp>
      <p:sp>
        <p:nvSpPr>
          <p:cNvPr id="5" name="Espaço Reservado para Conteúdo 4"/>
          <p:cNvSpPr>
            <a:spLocks noGrp="1"/>
          </p:cNvSpPr>
          <p:nvPr>
            <p:ph idx="1"/>
          </p:nvPr>
        </p:nvSpPr>
        <p:spPr>
          <a:xfrm>
            <a:off x="457200" y="1600200"/>
            <a:ext cx="8229600" cy="4525963"/>
          </a:xfrm>
        </p:spPr>
        <p:txBody>
          <a:bodyPr/>
          <a:lstStyle/>
          <a:p>
            <a:pPr marL="0" indent="0" algn="just">
              <a:spcBef>
                <a:spcPts val="1800"/>
              </a:spcBef>
              <a:buNone/>
            </a:pPr>
            <a:endParaRPr lang="pt-BR" sz="1200" b="1" dirty="0" smtClean="0"/>
          </a:p>
          <a:p>
            <a:pPr marL="0" indent="0" algn="just">
              <a:spcBef>
                <a:spcPts val="1800"/>
              </a:spcBef>
              <a:buNone/>
            </a:pPr>
            <a:endParaRPr lang="pt-BR" sz="1200" b="1" dirty="0" smtClean="0"/>
          </a:p>
          <a:p>
            <a:pPr marL="0" indent="0" algn="just">
              <a:spcBef>
                <a:spcPts val="1800"/>
              </a:spcBef>
              <a:buNone/>
            </a:pPr>
            <a:endParaRPr lang="pt-BR" sz="1200" b="1" dirty="0" smtClean="0"/>
          </a:p>
          <a:p>
            <a:pPr marL="0" indent="0" algn="just">
              <a:spcBef>
                <a:spcPts val="1800"/>
              </a:spcBef>
              <a:buNone/>
            </a:pPr>
            <a:endParaRPr lang="pt-BR" sz="1200" b="1" dirty="0" smtClean="0"/>
          </a:p>
          <a:p>
            <a:pPr marL="0" indent="0" algn="just">
              <a:spcBef>
                <a:spcPts val="1800"/>
              </a:spcBef>
              <a:buNone/>
            </a:pPr>
            <a:endParaRPr lang="pt-BR" sz="1200" b="1" dirty="0" smtClean="0"/>
          </a:p>
          <a:p>
            <a:pPr marL="0" indent="0" algn="just">
              <a:spcBef>
                <a:spcPts val="1800"/>
              </a:spcBef>
              <a:buNone/>
            </a:pPr>
            <a:endParaRPr lang="pt-BR" sz="1200" b="1" dirty="0" smtClean="0"/>
          </a:p>
          <a:p>
            <a:pPr marL="0" indent="0" algn="just">
              <a:spcBef>
                <a:spcPts val="1800"/>
              </a:spcBef>
              <a:buNone/>
            </a:pPr>
            <a:endParaRPr lang="pt-BR" sz="1200" b="1" dirty="0" smtClean="0"/>
          </a:p>
          <a:p>
            <a:pPr marL="0" indent="0" algn="just">
              <a:spcBef>
                <a:spcPts val="1800"/>
              </a:spcBef>
              <a:buNone/>
            </a:pPr>
            <a:endParaRPr lang="pt-BR" sz="1200" b="1" dirty="0" smtClean="0"/>
          </a:p>
          <a:p>
            <a:pPr marL="0" indent="0" algn="r">
              <a:spcBef>
                <a:spcPts val="1800"/>
              </a:spcBef>
              <a:buNone/>
            </a:pPr>
            <a:endParaRPr lang="pt-BR" sz="1200" b="1" dirty="0" smtClean="0"/>
          </a:p>
          <a:p>
            <a:pPr marL="0" indent="0" algn="r">
              <a:spcBef>
                <a:spcPts val="1800"/>
              </a:spcBef>
              <a:buNone/>
            </a:pPr>
            <a:endParaRPr lang="pt-BR" sz="1200" b="1" dirty="0" smtClean="0"/>
          </a:p>
          <a:p>
            <a:pPr marL="0" indent="0" algn="r">
              <a:spcBef>
                <a:spcPts val="2400"/>
              </a:spcBef>
              <a:buNone/>
            </a:pPr>
            <a:r>
              <a:rPr lang="pt-BR" sz="1200" b="1" dirty="0" smtClean="0"/>
              <a:t>Clique na imagem para abrir o link</a:t>
            </a:r>
          </a:p>
          <a:p>
            <a:pPr marL="0" indent="0" algn="just">
              <a:spcBef>
                <a:spcPts val="600"/>
              </a:spcBef>
              <a:buNone/>
            </a:pPr>
            <a:endParaRPr lang="pt-BR" sz="1200" b="1" dirty="0" smtClean="0"/>
          </a:p>
          <a:p>
            <a:pPr marL="0" indent="0" algn="just">
              <a:spcBef>
                <a:spcPts val="600"/>
              </a:spcBef>
              <a:buNone/>
            </a:pPr>
            <a:endParaRPr lang="pt-BR" sz="1200" b="1" dirty="0" smtClean="0"/>
          </a:p>
        </p:txBody>
      </p:sp>
      <p:pic>
        <p:nvPicPr>
          <p:cNvPr id="95234" name="Picture 2" descr="C:\Users\M.Rubens\Pictures\Screenshots\Captura de Tela (25).png">
            <a:hlinkClick r:id="rId2"/>
          </p:cNvPr>
          <p:cNvPicPr>
            <a:picLocks noChangeAspect="1" noChangeArrowheads="1"/>
          </p:cNvPicPr>
          <p:nvPr/>
        </p:nvPicPr>
        <p:blipFill>
          <a:blip r:embed="rId3" cstate="print"/>
          <a:srcRect/>
          <a:stretch>
            <a:fillRect/>
          </a:stretch>
        </p:blipFill>
        <p:spPr bwMode="auto">
          <a:xfrm>
            <a:off x="548496" y="1428542"/>
            <a:ext cx="8055446" cy="43204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5234"/>
                                        </p:tgtEl>
                                        <p:attrNameLst>
                                          <p:attrName>style.visibility</p:attrName>
                                        </p:attrNameLst>
                                      </p:cBhvr>
                                      <p:to>
                                        <p:strVal val="visible"/>
                                      </p:to>
                                    </p:set>
                                    <p:animEffect transition="in" filter="blinds(horizontal)">
                                      <p:cBhvr>
                                        <p:cTn id="11" dur="500"/>
                                        <p:tgtEl>
                                          <p:spTgt spid="9523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xEl>
                                              <p:pRg st="10" end="10"/>
                                            </p:txEl>
                                          </p:spTgt>
                                        </p:tgtEl>
                                        <p:attrNameLst>
                                          <p:attrName>style.visibility</p:attrName>
                                        </p:attrNameLst>
                                      </p:cBhvr>
                                      <p:to>
                                        <p:strVal val="visible"/>
                                      </p:to>
                                    </p:set>
                                    <p:animEffect transition="in" filter="blinds(horizontal)">
                                      <p:cBhvr>
                                        <p:cTn id="15"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Acessibilidade</a:t>
            </a:r>
            <a:endParaRPr lang="pt-BR" sz="3600" dirty="0">
              <a:effectLst>
                <a:outerShdw blurRad="38100" dist="38100" dir="2700000" algn="tl">
                  <a:srgbClr val="000000">
                    <a:alpha val="43137"/>
                  </a:srgbClr>
                </a:outerShdw>
              </a:effectLst>
            </a:endParaRPr>
          </a:p>
        </p:txBody>
      </p:sp>
      <p:pic>
        <p:nvPicPr>
          <p:cNvPr id="99330" name="Picture 2" descr="C:\Users\M.Rubens\Desktop\Projeto Capacitação em Bibliotecas SED\Imagens\acessibilidade-e-educacao_OK.JPG"/>
          <p:cNvPicPr>
            <a:picLocks noChangeAspect="1" noChangeArrowheads="1"/>
          </p:cNvPicPr>
          <p:nvPr/>
        </p:nvPicPr>
        <p:blipFill>
          <a:blip r:embed="rId2" cstate="print"/>
          <a:srcRect/>
          <a:stretch>
            <a:fillRect/>
          </a:stretch>
        </p:blipFill>
        <p:spPr bwMode="auto">
          <a:xfrm>
            <a:off x="983097" y="1772816"/>
            <a:ext cx="7261311" cy="3384376"/>
          </a:xfrm>
          <a:prstGeom prst="rect">
            <a:avLst/>
          </a:prstGeom>
          <a:noFill/>
        </p:spPr>
      </p:pic>
      <p:sp>
        <p:nvSpPr>
          <p:cNvPr id="10" name="CaixaDeTexto 9"/>
          <p:cNvSpPr txBox="1"/>
          <p:nvPr/>
        </p:nvSpPr>
        <p:spPr>
          <a:xfrm>
            <a:off x="3491880" y="6104329"/>
            <a:ext cx="4680520" cy="276999"/>
          </a:xfrm>
          <a:prstGeom prst="rect">
            <a:avLst/>
          </a:prstGeom>
          <a:noFill/>
        </p:spPr>
        <p:txBody>
          <a:bodyPr wrap="square" rtlCol="0">
            <a:spAutoFit/>
          </a:bodyPr>
          <a:lstStyle/>
          <a:p>
            <a:pPr algn="r"/>
            <a:r>
              <a:rPr lang="pt-BR" sz="1200" b="1" dirty="0" smtClean="0"/>
              <a:t>Fonte: MEC</a:t>
            </a:r>
            <a:endParaRPr lang="pt-BR" sz="1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1000"/>
                                        <p:tgtEl>
                                          <p:spTgt spid="9"/>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99330"/>
                                        </p:tgtEl>
                                        <p:attrNameLst>
                                          <p:attrName>style.visibility</p:attrName>
                                        </p:attrNameLst>
                                      </p:cBhvr>
                                      <p:to>
                                        <p:strVal val="visible"/>
                                      </p:to>
                                    </p:set>
                                    <p:animEffect transition="in" filter="blinds(horizontal)">
                                      <p:cBhvr>
                                        <p:cTn id="11" dur="500"/>
                                        <p:tgtEl>
                                          <p:spTgt spid="99330"/>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Acessibilidade</a:t>
            </a:r>
            <a:endParaRPr lang="pt-BR" sz="3600" dirty="0">
              <a:effectLst>
                <a:outerShdw blurRad="38100" dist="38100" dir="2700000" algn="tl">
                  <a:srgbClr val="000000">
                    <a:alpha val="43137"/>
                  </a:srgbClr>
                </a:outerShdw>
              </a:effectLst>
            </a:endParaRPr>
          </a:p>
        </p:txBody>
      </p:sp>
      <p:sp>
        <p:nvSpPr>
          <p:cNvPr id="7" name="CaixaDeTexto 6"/>
          <p:cNvSpPr txBox="1"/>
          <p:nvPr/>
        </p:nvSpPr>
        <p:spPr>
          <a:xfrm>
            <a:off x="3707904" y="6104329"/>
            <a:ext cx="4680520" cy="276999"/>
          </a:xfrm>
          <a:prstGeom prst="rect">
            <a:avLst/>
          </a:prstGeom>
          <a:noFill/>
        </p:spPr>
        <p:txBody>
          <a:bodyPr wrap="square" rtlCol="0">
            <a:spAutoFit/>
          </a:bodyPr>
          <a:lstStyle/>
          <a:p>
            <a:pPr algn="r"/>
            <a:r>
              <a:rPr lang="pt-BR" sz="1200" b="1" dirty="0" smtClean="0"/>
              <a:t>Fonte: fatimanews.com.</a:t>
            </a:r>
            <a:r>
              <a:rPr lang="pt-BR" sz="1200" b="1" dirty="0" err="1" smtClean="0"/>
              <a:t>br</a:t>
            </a:r>
            <a:r>
              <a:rPr lang="pt-BR" sz="1200" b="1" dirty="0" smtClean="0"/>
              <a:t>, 2015</a:t>
            </a:r>
            <a:endParaRPr lang="pt-BR" sz="1200" b="1" dirty="0"/>
          </a:p>
        </p:txBody>
      </p:sp>
      <p:grpSp>
        <p:nvGrpSpPr>
          <p:cNvPr id="10" name="Grupo 9"/>
          <p:cNvGrpSpPr/>
          <p:nvPr/>
        </p:nvGrpSpPr>
        <p:grpSpPr>
          <a:xfrm>
            <a:off x="539552" y="1484784"/>
            <a:ext cx="8100000" cy="4428000"/>
            <a:chOff x="683568" y="1556792"/>
            <a:chExt cx="7928818" cy="4246164"/>
          </a:xfrm>
        </p:grpSpPr>
        <p:pic>
          <p:nvPicPr>
            <p:cNvPr id="96259" name="Picture 3" descr="C:\Users\M.Rubens\Desktop\Projeto Capacitação em Bibliotecas SED\Imagens\lousa-ensino-acessivel.png"/>
            <p:cNvPicPr>
              <a:picLocks noChangeAspect="1" noChangeArrowheads="1"/>
            </p:cNvPicPr>
            <p:nvPr/>
          </p:nvPicPr>
          <p:blipFill>
            <a:blip r:embed="rId2" cstate="print"/>
            <a:srcRect/>
            <a:stretch>
              <a:fillRect/>
            </a:stretch>
          </p:blipFill>
          <p:spPr bwMode="auto">
            <a:xfrm>
              <a:off x="683568" y="1556792"/>
              <a:ext cx="7928818" cy="4246164"/>
            </a:xfrm>
            <a:prstGeom prst="rect">
              <a:avLst/>
            </a:prstGeom>
            <a:noFill/>
          </p:spPr>
        </p:pic>
        <p:sp>
          <p:nvSpPr>
            <p:cNvPr id="8" name="CaixaDeTexto 7"/>
            <p:cNvSpPr txBox="1"/>
            <p:nvPr/>
          </p:nvSpPr>
          <p:spPr>
            <a:xfrm>
              <a:off x="3419872" y="5229200"/>
              <a:ext cx="4680520" cy="261610"/>
            </a:xfrm>
            <a:prstGeom prst="rect">
              <a:avLst/>
            </a:prstGeom>
            <a:noFill/>
          </p:spPr>
          <p:txBody>
            <a:bodyPr wrap="square" rtlCol="0">
              <a:spAutoFit/>
            </a:bodyPr>
            <a:lstStyle/>
            <a:p>
              <a:pPr algn="r"/>
              <a:r>
                <a:rPr lang="pt-BR" sz="1100" dirty="0" smtClean="0">
                  <a:solidFill>
                    <a:schemeClr val="bg1"/>
                  </a:solidFill>
                </a:rPr>
                <a:t>Fonte: Censo escolar,  2014</a:t>
              </a:r>
              <a:endParaRPr lang="pt-BR" sz="1100"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1000"/>
                                        <p:tgtEl>
                                          <p:spTgt spid="9"/>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Reflexão...</a:t>
            </a:r>
            <a:endParaRPr lang="pt-BR" sz="3600" dirty="0">
              <a:effectLst>
                <a:outerShdw blurRad="38100" dist="38100" dir="2700000" algn="tl">
                  <a:srgbClr val="000000">
                    <a:alpha val="43137"/>
                  </a:srgbClr>
                </a:outerShdw>
              </a:effectLst>
            </a:endParaRPr>
          </a:p>
        </p:txBody>
      </p:sp>
      <p:sp>
        <p:nvSpPr>
          <p:cNvPr id="10" name="Espaço Reservado para Conteúdo 4"/>
          <p:cNvSpPr>
            <a:spLocks noGrp="1"/>
          </p:cNvSpPr>
          <p:nvPr>
            <p:ph idx="1"/>
          </p:nvPr>
        </p:nvSpPr>
        <p:spPr>
          <a:xfrm>
            <a:off x="4283968" y="1600200"/>
            <a:ext cx="4402832" cy="4525963"/>
          </a:xfrm>
        </p:spPr>
        <p:txBody>
          <a:bodyPr/>
          <a:lstStyle/>
          <a:p>
            <a:pPr marL="0" indent="0" algn="just">
              <a:spcBef>
                <a:spcPts val="600"/>
              </a:spcBef>
              <a:buNone/>
            </a:pPr>
            <a:endParaRPr lang="pt-BR" sz="2000" b="1" dirty="0" smtClean="0"/>
          </a:p>
          <a:p>
            <a:pPr marL="0" indent="0" algn="just">
              <a:spcBef>
                <a:spcPts val="600"/>
              </a:spcBef>
              <a:buNone/>
            </a:pPr>
            <a:r>
              <a:rPr lang="pt-BR" sz="2000" b="1" dirty="0" smtClean="0"/>
              <a:t>Como é possível uma escolar trabalhar a questão da acessibilidade para se dizer que é uma escola acessível se, em muitas das vezes, está negando e subutilizando um instrumento educacional fundamental chamado biblioteca escolar?</a:t>
            </a:r>
          </a:p>
        </p:txBody>
      </p:sp>
      <p:pic>
        <p:nvPicPr>
          <p:cNvPr id="104450" name="Picture 2" descr="C:\Users\M.Rubens\Desktop\Projeto Capacitação em Bibliotecas SED\Imagens\Woman-thinking-blackboard-conc.jpg"/>
          <p:cNvPicPr>
            <a:picLocks noChangeAspect="1" noChangeArrowheads="1"/>
          </p:cNvPicPr>
          <p:nvPr/>
        </p:nvPicPr>
        <p:blipFill>
          <a:blip r:embed="rId2" cstate="print"/>
          <a:srcRect/>
          <a:stretch>
            <a:fillRect/>
          </a:stretch>
        </p:blipFill>
        <p:spPr bwMode="auto">
          <a:xfrm>
            <a:off x="395536" y="2036861"/>
            <a:ext cx="3768403" cy="376840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1000"/>
                                        <p:tgtEl>
                                          <p:spTgt spid="9"/>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1000"/>
                                        <p:tgtEl>
                                          <p:spTgt spid="10">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04450"/>
                                        </p:tgtEl>
                                        <p:attrNameLst>
                                          <p:attrName>style.visibility</p:attrName>
                                        </p:attrNameLst>
                                      </p:cBhvr>
                                      <p:to>
                                        <p:strVal val="visible"/>
                                      </p:to>
                                    </p:set>
                                    <p:animEffect transition="in" filter="blinds(horizontal)">
                                      <p:cBhvr>
                                        <p:cTn id="15" dur="500"/>
                                        <p:tgtEl>
                                          <p:spTgt spid="104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Mobiliários e Equipamentos</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Os mobiliários (móveis) devem ser adequados às crianças, com facilidade de ajuste para as diferentes estaturas.</a:t>
            </a:r>
            <a:endParaRPr lang="pt-BR" sz="2000" b="1" dirty="0" smtClean="0"/>
          </a:p>
          <a:p>
            <a:pPr marL="0" indent="0" algn="just">
              <a:spcBef>
                <a:spcPts val="600"/>
              </a:spcBef>
              <a:buNone/>
            </a:pPr>
            <a:endParaRPr lang="pt-BR" sz="2000" b="1" dirty="0" smtClean="0"/>
          </a:p>
        </p:txBody>
      </p:sp>
      <p:pic>
        <p:nvPicPr>
          <p:cNvPr id="107522" name="Picture 2" descr="C:\Users\M.Rubens\Desktop\Projeto Capacitação em Bibliotecas SED\Imagens\NOTA-1.13.jpg"/>
          <p:cNvPicPr>
            <a:picLocks noChangeAspect="1" noChangeArrowheads="1"/>
          </p:cNvPicPr>
          <p:nvPr/>
        </p:nvPicPr>
        <p:blipFill>
          <a:blip r:embed="rId2" cstate="print"/>
          <a:srcRect/>
          <a:stretch>
            <a:fillRect/>
          </a:stretch>
        </p:blipFill>
        <p:spPr bwMode="auto">
          <a:xfrm>
            <a:off x="467544" y="3068959"/>
            <a:ext cx="2232248" cy="2976331"/>
          </a:xfrm>
          <a:prstGeom prst="rect">
            <a:avLst/>
          </a:prstGeom>
          <a:ln>
            <a:noFill/>
          </a:ln>
          <a:effectLst>
            <a:softEdge rad="112500"/>
          </a:effectLst>
        </p:spPr>
      </p:pic>
      <p:pic>
        <p:nvPicPr>
          <p:cNvPr id="107523" name="Picture 3" descr="C:\Users\M.Rubens\Desktop\Projeto Capacitação em Bibliotecas SED\Imagens\biblioteca-monteiro-lobato-2-credito-fernando-moraes.jpeg"/>
          <p:cNvPicPr>
            <a:picLocks noChangeAspect="1" noChangeArrowheads="1"/>
          </p:cNvPicPr>
          <p:nvPr/>
        </p:nvPicPr>
        <p:blipFill>
          <a:blip r:embed="rId3" cstate="print"/>
          <a:srcRect/>
          <a:stretch>
            <a:fillRect/>
          </a:stretch>
        </p:blipFill>
        <p:spPr bwMode="auto">
          <a:xfrm>
            <a:off x="5544194" y="2420888"/>
            <a:ext cx="3105227" cy="2068482"/>
          </a:xfrm>
          <a:prstGeom prst="rect">
            <a:avLst/>
          </a:prstGeom>
          <a:ln>
            <a:noFill/>
          </a:ln>
          <a:effectLst>
            <a:softEdge rad="112500"/>
          </a:effectLst>
        </p:spPr>
      </p:pic>
      <p:pic>
        <p:nvPicPr>
          <p:cNvPr id="107524" name="Picture 4" descr="C:\Users\M.Rubens\Desktop\Projeto Capacitação em Bibliotecas SED\Imagens\paulo_sergio_milliet_1435065784.jpg"/>
          <p:cNvPicPr>
            <a:picLocks noChangeAspect="1" noChangeArrowheads="1"/>
          </p:cNvPicPr>
          <p:nvPr/>
        </p:nvPicPr>
        <p:blipFill>
          <a:blip r:embed="rId4" cstate="print"/>
          <a:srcRect/>
          <a:stretch>
            <a:fillRect/>
          </a:stretch>
        </p:blipFill>
        <p:spPr bwMode="auto">
          <a:xfrm>
            <a:off x="3491880" y="4647009"/>
            <a:ext cx="3996620" cy="1662311"/>
          </a:xfrm>
          <a:prstGeom prst="rect">
            <a:avLst/>
          </a:prstGeom>
          <a:ln>
            <a:noFill/>
          </a:ln>
          <a:effectLst>
            <a:softEdge rad="112500"/>
          </a:effectLst>
        </p:spPr>
      </p:pic>
      <p:pic>
        <p:nvPicPr>
          <p:cNvPr id="107525" name="Picture 5" descr="C:\Users\M.Rubens\Desktop\Projeto Capacitação em Bibliotecas SED\Imagens\web.jpg"/>
          <p:cNvPicPr>
            <a:picLocks noChangeAspect="1" noChangeArrowheads="1"/>
          </p:cNvPicPr>
          <p:nvPr/>
        </p:nvPicPr>
        <p:blipFill>
          <a:blip r:embed="rId5" cstate="print"/>
          <a:srcRect/>
          <a:stretch>
            <a:fillRect/>
          </a:stretch>
        </p:blipFill>
        <p:spPr bwMode="auto">
          <a:xfrm>
            <a:off x="2843807" y="2448184"/>
            <a:ext cx="2587946" cy="20160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horizontal)">
                                      <p:cBhvr>
                                        <p:cTn id="11" dur="1000"/>
                                        <p:tgtEl>
                                          <p:spTgt spid="6">
                                            <p:txEl>
                                              <p:pRg st="0" end="0"/>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107525"/>
                                        </p:tgtEl>
                                        <p:attrNameLst>
                                          <p:attrName>style.visibility</p:attrName>
                                        </p:attrNameLst>
                                      </p:cBhvr>
                                      <p:to>
                                        <p:strVal val="visible"/>
                                      </p:to>
                                    </p:set>
                                    <p:animEffect transition="in" filter="blinds(horizontal)">
                                      <p:cBhvr>
                                        <p:cTn id="15" dur="500"/>
                                        <p:tgtEl>
                                          <p:spTgt spid="107525"/>
                                        </p:tgtEl>
                                      </p:cBhvr>
                                    </p:animEffect>
                                  </p:childTnLst>
                                </p:cTn>
                              </p:par>
                            </p:childTnLst>
                          </p:cTn>
                        </p:par>
                        <p:par>
                          <p:cTn id="16" fill="hold">
                            <p:stCondLst>
                              <p:cond delay="2500"/>
                            </p:stCondLst>
                            <p:childTnLst>
                              <p:par>
                                <p:cTn id="17" presetID="3" presetClass="entr" presetSubtype="10" fill="hold" nodeType="afterEffect">
                                  <p:stCondLst>
                                    <p:cond delay="0"/>
                                  </p:stCondLst>
                                  <p:childTnLst>
                                    <p:set>
                                      <p:cBhvr>
                                        <p:cTn id="18" dur="1" fill="hold">
                                          <p:stCondLst>
                                            <p:cond delay="0"/>
                                          </p:stCondLst>
                                        </p:cTn>
                                        <p:tgtEl>
                                          <p:spTgt spid="107523"/>
                                        </p:tgtEl>
                                        <p:attrNameLst>
                                          <p:attrName>style.visibility</p:attrName>
                                        </p:attrNameLst>
                                      </p:cBhvr>
                                      <p:to>
                                        <p:strVal val="visible"/>
                                      </p:to>
                                    </p:set>
                                    <p:animEffect transition="in" filter="blinds(horizontal)">
                                      <p:cBhvr>
                                        <p:cTn id="19" dur="500"/>
                                        <p:tgtEl>
                                          <p:spTgt spid="107523"/>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7522"/>
                                        </p:tgtEl>
                                        <p:attrNameLst>
                                          <p:attrName>style.visibility</p:attrName>
                                        </p:attrNameLst>
                                      </p:cBhvr>
                                      <p:to>
                                        <p:strVal val="visible"/>
                                      </p:to>
                                    </p:set>
                                    <p:animEffect transition="in" filter="blinds(horizontal)">
                                      <p:cBhvr>
                                        <p:cTn id="23" dur="500"/>
                                        <p:tgtEl>
                                          <p:spTgt spid="107522"/>
                                        </p:tgtEl>
                                      </p:cBhvr>
                                    </p:animEffect>
                                  </p:childTnLst>
                                </p:cTn>
                              </p:par>
                            </p:childTnLst>
                          </p:cTn>
                        </p:par>
                        <p:par>
                          <p:cTn id="24" fill="hold">
                            <p:stCondLst>
                              <p:cond delay="3500"/>
                            </p:stCondLst>
                            <p:childTnLst>
                              <p:par>
                                <p:cTn id="25" presetID="3" presetClass="entr" presetSubtype="10" fill="hold" nodeType="afterEffect">
                                  <p:stCondLst>
                                    <p:cond delay="0"/>
                                  </p:stCondLst>
                                  <p:childTnLst>
                                    <p:set>
                                      <p:cBhvr>
                                        <p:cTn id="26" dur="1" fill="hold">
                                          <p:stCondLst>
                                            <p:cond delay="0"/>
                                          </p:stCondLst>
                                        </p:cTn>
                                        <p:tgtEl>
                                          <p:spTgt spid="107524"/>
                                        </p:tgtEl>
                                        <p:attrNameLst>
                                          <p:attrName>style.visibility</p:attrName>
                                        </p:attrNameLst>
                                      </p:cBhvr>
                                      <p:to>
                                        <p:strVal val="visible"/>
                                      </p:to>
                                    </p:set>
                                    <p:animEffect transition="in" filter="blinds(horizontal)">
                                      <p:cBhvr>
                                        <p:cTn id="27" dur="500"/>
                                        <p:tgtEl>
                                          <p:spTgt spid="107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Mobiliários e Equipamentos</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A biblioteca escolar desempenha importante função como porta de acesso à atual sociedade baseada na informação e no conhecimento. Por essa razão, deve prover o acesso a todos os equipamentos eletrônicos, computacionais e audiovisuais necessários. Tais equipamentos incluem:</a:t>
            </a:r>
          </a:p>
          <a:p>
            <a:pPr marL="0" indent="0" algn="just">
              <a:spcBef>
                <a:spcPts val="600"/>
              </a:spcBef>
              <a:buNone/>
            </a:pPr>
            <a:endParaRPr lang="pt-BR" sz="1000" dirty="0" smtClean="0"/>
          </a:p>
          <a:p>
            <a:pPr marL="360000" indent="-360000" algn="just">
              <a:spcBef>
                <a:spcPts val="600"/>
              </a:spcBef>
            </a:pPr>
            <a:r>
              <a:rPr lang="pt-BR" sz="2000" dirty="0" smtClean="0"/>
              <a:t>Estações de trabalho com computador e acesso à Internet;</a:t>
            </a:r>
          </a:p>
          <a:p>
            <a:pPr marL="360000" indent="-360000" algn="just">
              <a:spcBef>
                <a:spcPts val="600"/>
              </a:spcBef>
            </a:pPr>
            <a:r>
              <a:rPr lang="pt-BR" sz="2000" dirty="0" smtClean="0"/>
              <a:t>Catálogos de acesso público adequados a diferentes faixas etárias e níveis escolares;</a:t>
            </a:r>
          </a:p>
          <a:p>
            <a:pPr marL="360000" indent="-360000" algn="just">
              <a:spcBef>
                <a:spcPts val="600"/>
              </a:spcBef>
            </a:pPr>
            <a:r>
              <a:rPr lang="pt-BR" sz="2000" dirty="0" smtClean="0"/>
              <a:t>Gravadores e leitoras </a:t>
            </a:r>
            <a:r>
              <a:rPr lang="pt-BR" sz="2000" dirty="0" smtClean="0"/>
              <a:t>de DVDs e CDs;</a:t>
            </a:r>
          </a:p>
          <a:p>
            <a:pPr marL="360000" indent="-360000" algn="just">
              <a:spcBef>
                <a:spcPts val="600"/>
              </a:spcBef>
            </a:pPr>
            <a:r>
              <a:rPr lang="pt-BR" sz="2000" dirty="0" smtClean="0"/>
              <a:t>Televisor;</a:t>
            </a:r>
          </a:p>
          <a:p>
            <a:pPr marL="360000" indent="-360000" algn="just">
              <a:spcBef>
                <a:spcPts val="600"/>
              </a:spcBef>
            </a:pPr>
            <a:r>
              <a:rPr lang="pt-BR" sz="2000" dirty="0" smtClean="0"/>
              <a:t>Projetores multimídia;</a:t>
            </a:r>
          </a:p>
          <a:p>
            <a:pPr marL="360000" indent="-360000" algn="just">
              <a:spcBef>
                <a:spcPts val="600"/>
              </a:spcBef>
            </a:pPr>
            <a:r>
              <a:rPr lang="pt-BR" sz="2000" dirty="0" smtClean="0"/>
              <a:t>Computadores especialmente destinados a portadores de necessidades especiais (visuais e físicas);</a:t>
            </a:r>
            <a:endParaRPr lang="pt-BR" sz="2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horizontal)">
                                      <p:cBhvr>
                                        <p:cTn id="11" dur="500"/>
                                        <p:tgtEl>
                                          <p:spTgt spid="6">
                                            <p:txEl>
                                              <p:pRg st="0" end="0"/>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500"/>
                                        <p:tgtEl>
                                          <p:spTgt spid="6">
                                            <p:txEl>
                                              <p:pRg st="3" end="3"/>
                                            </p:txEl>
                                          </p:spTgt>
                                        </p:tgtEl>
                                      </p:cBhvr>
                                    </p:animEffect>
                                  </p:childTnLst>
                                </p:cTn>
                              </p:par>
                            </p:childTnLst>
                          </p:cTn>
                        </p:par>
                        <p:par>
                          <p:cTn id="20" fill="hold">
                            <p:stCondLst>
                              <p:cond delay="2500"/>
                            </p:stCondLst>
                            <p:childTnLst>
                              <p:par>
                                <p:cTn id="21" presetID="3" presetClass="entr" presetSubtype="10"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500"/>
                                        <p:tgtEl>
                                          <p:spTgt spid="6">
                                            <p:txEl>
                                              <p:pRg st="4" end="4"/>
                                            </p:txEl>
                                          </p:spTgt>
                                        </p:tgtEl>
                                      </p:cBhvr>
                                    </p:animEffect>
                                  </p:childTnLst>
                                </p:cTn>
                              </p:par>
                            </p:childTnLst>
                          </p:cTn>
                        </p:par>
                        <p:par>
                          <p:cTn id="24" fill="hold">
                            <p:stCondLst>
                              <p:cond delay="3000"/>
                            </p:stCondLst>
                            <p:childTnLst>
                              <p:par>
                                <p:cTn id="25" presetID="3" presetClass="entr" presetSubtype="10" fill="hold" grpId="0"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500"/>
                                        <p:tgtEl>
                                          <p:spTgt spid="6">
                                            <p:txEl>
                                              <p:pRg st="5" end="5"/>
                                            </p:txEl>
                                          </p:spTgt>
                                        </p:tgtEl>
                                      </p:cBhvr>
                                    </p:animEffect>
                                  </p:childTnLst>
                                </p:cTn>
                              </p:par>
                            </p:childTnLst>
                          </p:cTn>
                        </p:par>
                        <p:par>
                          <p:cTn id="28" fill="hold">
                            <p:stCondLst>
                              <p:cond delay="3500"/>
                            </p:stCondLst>
                            <p:childTnLst>
                              <p:par>
                                <p:cTn id="29" presetID="3" presetClass="entr" presetSubtype="10" fill="hold" grpId="0"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blinds(horizontal)">
                                      <p:cBhvr>
                                        <p:cTn id="31" dur="500"/>
                                        <p:tgtEl>
                                          <p:spTgt spid="6">
                                            <p:txEl>
                                              <p:pRg st="6" end="6"/>
                                            </p:txEl>
                                          </p:spTgt>
                                        </p:tgtEl>
                                      </p:cBhvr>
                                    </p:animEffect>
                                  </p:childTnLst>
                                </p:cTn>
                              </p:par>
                            </p:childTnLst>
                          </p:cTn>
                        </p:par>
                        <p:par>
                          <p:cTn id="32" fill="hold">
                            <p:stCondLst>
                              <p:cond delay="4000"/>
                            </p:stCondLst>
                            <p:childTnLst>
                              <p:par>
                                <p:cTn id="33" presetID="3" presetClass="entr" presetSubtype="10" fill="hold" grpId="0"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blinds(horizontal)">
                                      <p:cBhvr>
                                        <p:cTn id="35"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Acervo e Coleções</a:t>
            </a:r>
            <a:endParaRPr lang="pt-BR" sz="3600" dirty="0">
              <a:effectLst>
                <a:outerShdw blurRad="38100" dist="38100" dir="2700000" algn="tl">
                  <a:srgbClr val="000000">
                    <a:alpha val="43137"/>
                  </a:srgbClr>
                </a:outerShdw>
              </a:effectLst>
            </a:endParaRPr>
          </a:p>
        </p:txBody>
      </p:sp>
      <p:pic>
        <p:nvPicPr>
          <p:cNvPr id="92162" name="Picture 2" descr="C:\Users\M.Rubens\Desktop\Projeto Capacitação em Bibliotecas SED\Imagens\FFLCH_Biblioteca_202-15_Foto-Cecília-Bastos-86.jpg"/>
          <p:cNvPicPr>
            <a:picLocks noChangeAspect="1" noChangeArrowheads="1"/>
          </p:cNvPicPr>
          <p:nvPr/>
        </p:nvPicPr>
        <p:blipFill>
          <a:blip r:embed="rId2" cstate="print"/>
          <a:srcRect/>
          <a:stretch>
            <a:fillRect/>
          </a:stretch>
        </p:blipFill>
        <p:spPr bwMode="auto">
          <a:xfrm>
            <a:off x="683568" y="1556792"/>
            <a:ext cx="7632848" cy="460851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92162"/>
                                        </p:tgtEl>
                                        <p:attrNameLst>
                                          <p:attrName>style.visibility</p:attrName>
                                        </p:attrNameLst>
                                      </p:cBhvr>
                                      <p:to>
                                        <p:strVal val="visible"/>
                                      </p:to>
                                    </p:set>
                                    <p:animEffect transition="in" filter="blinds(horizontal)">
                                      <p:cBhvr>
                                        <p:cTn id="11" dur="500"/>
                                        <p:tgtEl>
                                          <p:spTgt spid="92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Acervo e Coleções</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360000" indent="-360000" algn="just">
              <a:spcBef>
                <a:spcPts val="600"/>
              </a:spcBef>
              <a:buNone/>
            </a:pPr>
            <a:r>
              <a:rPr lang="pt-BR" sz="2400" b="1" dirty="0" smtClean="0"/>
              <a:t>Importante destacar que:</a:t>
            </a:r>
          </a:p>
          <a:p>
            <a:pPr marL="360000" indent="-360000" algn="just">
              <a:spcBef>
                <a:spcPts val="600"/>
              </a:spcBef>
            </a:pPr>
            <a:endParaRPr lang="pt-BR" sz="2000" dirty="0" smtClean="0"/>
          </a:p>
          <a:p>
            <a:pPr marL="360000" indent="-360000" algn="just">
              <a:spcBef>
                <a:spcPts val="600"/>
              </a:spcBef>
            </a:pPr>
            <a:r>
              <a:rPr lang="pt-BR" sz="2000" dirty="0" smtClean="0"/>
              <a:t>O acervo da biblioteca reflete a proposta de aprendizagem baseada nos textos autênticos;</a:t>
            </a:r>
          </a:p>
          <a:p>
            <a:pPr marL="360000" indent="-360000" algn="just">
              <a:spcBef>
                <a:spcPts val="600"/>
              </a:spcBef>
            </a:pPr>
            <a:r>
              <a:rPr lang="pt-BR" sz="2000" dirty="0" smtClean="0"/>
              <a:t>Precisa abrigar a variedade de discursos e seus portadores, mantendo-se atualizado e dinâmico, acompanhando a produção acelerada dos recursos informacionais na atualidade;</a:t>
            </a:r>
          </a:p>
          <a:p>
            <a:pPr marL="360000" indent="-360000" algn="just">
              <a:spcBef>
                <a:spcPts val="600"/>
              </a:spcBef>
            </a:pPr>
            <a:r>
              <a:rPr lang="pt-BR" sz="2000" dirty="0" smtClean="0"/>
              <a:t>Possui coleção selecionada em função dos interesses da comunidade a que serve, não sendo, portanto, um amontoado de livros;</a:t>
            </a:r>
          </a:p>
          <a:p>
            <a:pPr marL="360000" indent="-360000" algn="just">
              <a:spcBef>
                <a:spcPts val="600"/>
              </a:spcBef>
            </a:pPr>
            <a:r>
              <a:rPr lang="pt-BR" sz="2000" dirty="0" smtClean="0"/>
              <a:t>Deve ser organizada de forma a permitir que o livro ou material certo seja encontrado com facilidade e rapidez;</a:t>
            </a:r>
          </a:p>
          <a:p>
            <a:pPr marL="360000" indent="-360000" algn="just">
              <a:spcBef>
                <a:spcPts val="600"/>
              </a:spcBef>
            </a:pPr>
            <a:r>
              <a:rPr lang="pt-BR" sz="2000" dirty="0" smtClean="0"/>
              <a:t>Deve estar em constante atualização para que não se torne obsoleto/a.</a:t>
            </a:r>
          </a:p>
          <a:p>
            <a:pPr marL="360000" indent="-360000" algn="just">
              <a:spcBef>
                <a:spcPts val="600"/>
              </a:spcBef>
            </a:pPr>
            <a:endParaRPr lang="pt-BR" sz="2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Acervo e Coleções</a:t>
            </a:r>
            <a:endParaRPr lang="pt-BR" sz="3600" dirty="0">
              <a:effectLst>
                <a:outerShdw blurRad="38100" dist="38100" dir="2700000" algn="tl">
                  <a:srgbClr val="000000">
                    <a:alpha val="43137"/>
                  </a:srgbClr>
                </a:outerShdw>
              </a:effectLst>
            </a:endParaRPr>
          </a:p>
        </p:txBody>
      </p:sp>
      <p:pic>
        <p:nvPicPr>
          <p:cNvPr id="106498" name="Picture 2" descr="C:\Users\M.Rubens\Desktop\Projeto Capacitação em Bibliotecas SED\Imagens\BIBLIOTECA-1.jpg"/>
          <p:cNvPicPr>
            <a:picLocks noChangeAspect="1" noChangeArrowheads="1"/>
          </p:cNvPicPr>
          <p:nvPr/>
        </p:nvPicPr>
        <p:blipFill>
          <a:blip r:embed="rId2" cstate="print"/>
          <a:srcRect/>
          <a:stretch>
            <a:fillRect/>
          </a:stretch>
        </p:blipFill>
        <p:spPr bwMode="auto">
          <a:xfrm>
            <a:off x="489656" y="1628800"/>
            <a:ext cx="4154352" cy="2766864"/>
          </a:xfrm>
          <a:prstGeom prst="rect">
            <a:avLst/>
          </a:prstGeom>
          <a:ln>
            <a:noFill/>
          </a:ln>
          <a:effectLst>
            <a:softEdge rad="112500"/>
          </a:effectLst>
        </p:spPr>
      </p:pic>
      <p:pic>
        <p:nvPicPr>
          <p:cNvPr id="106499" name="Picture 3" descr="C:\Users\M.Rubens\Desktop\Projeto Capacitação em Bibliotecas SED\Imagens\tipos-de-bibliotecas-38-638.jpg"/>
          <p:cNvPicPr>
            <a:picLocks noChangeAspect="1" noChangeArrowheads="1"/>
          </p:cNvPicPr>
          <p:nvPr/>
        </p:nvPicPr>
        <p:blipFill>
          <a:blip r:embed="rId3" cstate="print"/>
          <a:srcRect/>
          <a:stretch>
            <a:fillRect/>
          </a:stretch>
        </p:blipFill>
        <p:spPr bwMode="auto">
          <a:xfrm>
            <a:off x="4716016" y="3501008"/>
            <a:ext cx="3842357" cy="2726060"/>
          </a:xfrm>
          <a:prstGeom prst="rect">
            <a:avLst/>
          </a:prstGeom>
          <a:ln>
            <a:noFill/>
          </a:ln>
          <a:effectLst>
            <a:softEdge rad="112500"/>
          </a:effectLst>
        </p:spPr>
      </p:pic>
      <p:sp>
        <p:nvSpPr>
          <p:cNvPr id="7" name="CaixaDeTexto 6"/>
          <p:cNvSpPr txBox="1"/>
          <p:nvPr/>
        </p:nvSpPr>
        <p:spPr>
          <a:xfrm>
            <a:off x="1403648" y="5477162"/>
            <a:ext cx="3024336" cy="400110"/>
          </a:xfrm>
          <a:prstGeom prst="rect">
            <a:avLst/>
          </a:prstGeom>
          <a:noFill/>
        </p:spPr>
        <p:txBody>
          <a:bodyPr wrap="square" rtlCol="0">
            <a:spAutoFit/>
          </a:bodyPr>
          <a:lstStyle/>
          <a:p>
            <a:pPr algn="r"/>
            <a:r>
              <a:rPr lang="pt-BR" sz="2000" b="1" dirty="0" smtClean="0"/>
              <a:t>Sinalização</a:t>
            </a:r>
            <a:endParaRPr lang="pt-BR" sz="2000" b="1" dirty="0"/>
          </a:p>
        </p:txBody>
      </p:sp>
      <p:sp>
        <p:nvSpPr>
          <p:cNvPr id="8" name="CaixaDeTexto 7"/>
          <p:cNvSpPr txBox="1"/>
          <p:nvPr/>
        </p:nvSpPr>
        <p:spPr>
          <a:xfrm>
            <a:off x="4932040" y="1916832"/>
            <a:ext cx="3024336" cy="400110"/>
          </a:xfrm>
          <a:prstGeom prst="rect">
            <a:avLst/>
          </a:prstGeom>
          <a:noFill/>
        </p:spPr>
        <p:txBody>
          <a:bodyPr wrap="square" rtlCol="0">
            <a:spAutoFit/>
          </a:bodyPr>
          <a:lstStyle/>
          <a:p>
            <a:r>
              <a:rPr lang="pt-BR" sz="2000" b="1" dirty="0" smtClean="0"/>
              <a:t>Organização</a:t>
            </a:r>
            <a:endParaRPr lang="pt-BR"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6498"/>
                                        </p:tgtEl>
                                        <p:attrNameLst>
                                          <p:attrName>style.visibility</p:attrName>
                                        </p:attrNameLst>
                                      </p:cBhvr>
                                      <p:to>
                                        <p:strVal val="visible"/>
                                      </p:to>
                                    </p:set>
                                    <p:animEffect transition="in" filter="blinds(horizontal)">
                                      <p:cBhvr>
                                        <p:cTn id="11" dur="500"/>
                                        <p:tgtEl>
                                          <p:spTgt spid="10649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106499"/>
                                        </p:tgtEl>
                                        <p:attrNameLst>
                                          <p:attrName>style.visibility</p:attrName>
                                        </p:attrNameLst>
                                      </p:cBhvr>
                                      <p:to>
                                        <p:strVal val="visible"/>
                                      </p:to>
                                    </p:set>
                                    <p:animEffect transition="in" filter="blinds(horizontal)">
                                      <p:cBhvr>
                                        <p:cTn id="19" dur="500"/>
                                        <p:tgtEl>
                                          <p:spTgt spid="106499"/>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Acervo e Coleções</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De acordo com a lei 12.244 de 24 de maio de 2010, Art. 2º, Parágrafo único, “Será obrigatório um acervo de livros na biblioteca de, no mínimo, um título para cada aluno matriculado, cabendo ao respectivo sistema de ensino determinar a ampliação deste acervo conforme sua realidade, bem como divulgar orientações de guarda, preservação, organização e funcionamento das bibliotecas escolares”.</a:t>
            </a:r>
          </a:p>
          <a:p>
            <a:pPr marL="0" indent="0" algn="just">
              <a:spcBef>
                <a:spcPts val="600"/>
              </a:spcBef>
              <a:buNone/>
            </a:pPr>
            <a:endParaRPr lang="pt-BR" sz="2000" dirty="0" smtClean="0"/>
          </a:p>
          <a:p>
            <a:pPr marL="0" indent="0" algn="r">
              <a:spcBef>
                <a:spcPts val="600"/>
              </a:spcBef>
              <a:buNone/>
            </a:pPr>
            <a:r>
              <a:rPr lang="pt-BR" sz="2000" dirty="0" smtClean="0"/>
              <a:t>(LEI 12.244, 2010)</a:t>
            </a:r>
          </a:p>
        </p:txBody>
      </p:sp>
      <p:pic>
        <p:nvPicPr>
          <p:cNvPr id="5" name="Picture 2" descr="C:\Users\M.Rubens\Desktop\Projeto Capacitação em Bibliotecas SED\Imagens\lupa-com-livros-velhos-15625686.jpg"/>
          <p:cNvPicPr>
            <a:picLocks noChangeAspect="1" noChangeArrowheads="1"/>
          </p:cNvPicPr>
          <p:nvPr/>
        </p:nvPicPr>
        <p:blipFill>
          <a:blip r:embed="rId2" cstate="print"/>
          <a:srcRect/>
          <a:stretch>
            <a:fillRect/>
          </a:stretch>
        </p:blipFill>
        <p:spPr bwMode="auto">
          <a:xfrm>
            <a:off x="755577" y="3763216"/>
            <a:ext cx="3600400" cy="240208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horizontal)">
                                      <p:cBhvr>
                                        <p:cTn id="11" dur="500"/>
                                        <p:tgtEl>
                                          <p:spTgt spid="6">
                                            <p:txEl>
                                              <p:pRg st="0" end="0"/>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childTnLst>
                          </p:cTn>
                        </p:par>
                        <p:par>
                          <p:cTn id="16" fill="hold">
                            <p:stCondLst>
                              <p:cond delay="2000"/>
                            </p:stCondLst>
                            <p:childTnLst>
                              <p:par>
                                <p:cTn id="17" presetID="3"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Biblioteca Escolar - Conceito</a:t>
            </a:r>
            <a:endParaRPr lang="pt-BR" sz="3600" dirty="0">
              <a:effectLst>
                <a:outerShdw blurRad="38100" dist="38100" dir="2700000" algn="tl">
                  <a:srgbClr val="000000">
                    <a:alpha val="43137"/>
                  </a:srgbClr>
                </a:outerShdw>
              </a:effectLst>
            </a:endParaRPr>
          </a:p>
        </p:txBody>
      </p:sp>
      <p:sp>
        <p:nvSpPr>
          <p:cNvPr id="5"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“É um componente essencial, situado no espaço físico da escola, que objetiva reunir, tratar e disponibilizar informações a professores, estudantes, funcionários e à comunidade escolar, auxiliando no processo de ensino-aprendizagem; suas funções educativa, recreativa, cultural e social tornam-se indispensáveis para o desenvolvimento da competência informacional de seus usuários". </a:t>
            </a:r>
          </a:p>
          <a:p>
            <a:pPr marL="0" indent="0" algn="r">
              <a:spcBef>
                <a:spcPts val="600"/>
              </a:spcBef>
              <a:buNone/>
            </a:pPr>
            <a:r>
              <a:rPr lang="pt-BR" sz="2000" dirty="0" smtClean="0"/>
              <a:t>(MANIFESTO DA UNESCO/IFLA, 2006)</a:t>
            </a:r>
          </a:p>
          <a:p>
            <a:pPr marL="0" indent="0" algn="r">
              <a:spcBef>
                <a:spcPts val="0"/>
              </a:spcBef>
              <a:buNone/>
            </a:pPr>
            <a:endParaRPr lang="pt-BR" sz="1000" dirty="0" smtClean="0"/>
          </a:p>
          <a:p>
            <a:pPr marL="0" indent="0" algn="just">
              <a:spcBef>
                <a:spcPts val="600"/>
              </a:spcBef>
              <a:buNone/>
            </a:pPr>
            <a:r>
              <a:rPr lang="pt-BR" sz="2000" dirty="0" smtClean="0"/>
              <a:t>É o centro dinâmico de </a:t>
            </a:r>
            <a:r>
              <a:rPr lang="pt-BR" sz="2000" b="1" dirty="0" smtClean="0"/>
              <a:t>informação</a:t>
            </a:r>
            <a:r>
              <a:rPr lang="pt-BR" sz="2000" dirty="0" smtClean="0"/>
              <a:t> da escola, que permeia o seu contexto e o processo </a:t>
            </a:r>
            <a:r>
              <a:rPr lang="pt-BR" sz="2000" b="1" dirty="0" smtClean="0"/>
              <a:t>ensino-aprendizagem</a:t>
            </a:r>
            <a:r>
              <a:rPr lang="pt-BR" sz="2000" dirty="0" smtClean="0"/>
              <a:t>, interagindo com a sala de aula, que dispõe de recursos informacionais adequados (bibliográficos e multimeios), provindos de rigorosos critérios e seleção, dando acesso ao </a:t>
            </a:r>
            <a:r>
              <a:rPr lang="pt-BR" sz="2000" b="1" dirty="0" smtClean="0"/>
              <a:t>pluralismo</a:t>
            </a:r>
            <a:r>
              <a:rPr lang="pt-BR" sz="2000" dirty="0" smtClean="0"/>
              <a:t> de ideias e saberes por meio de um </a:t>
            </a:r>
            <a:r>
              <a:rPr lang="pt-BR" sz="2000" b="1" dirty="0" smtClean="0"/>
              <a:t>espaço lúdico </a:t>
            </a:r>
            <a:r>
              <a:rPr lang="pt-BR" sz="2000" dirty="0" smtClean="0"/>
              <a:t>e de ações de incentivo à leitura, a cultura e as artes.</a:t>
            </a:r>
          </a:p>
          <a:p>
            <a:pPr marL="360000" indent="0" algn="r">
              <a:spcBef>
                <a:spcPts val="600"/>
              </a:spcBef>
              <a:buNone/>
            </a:pPr>
            <a:r>
              <a:rPr lang="pt-BR" sz="2000" dirty="0" smtClean="0"/>
              <a:t>(ANTUNES, 1998)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blinds(horizontal)">
                                      <p:cBhvr>
                                        <p:cTn id="11" dur="500"/>
                                        <p:tgtEl>
                                          <p:spTgt spid="5">
                                            <p:txEl>
                                              <p:pRg st="0" end="0"/>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linds(horizontal)">
                                      <p:cBhvr>
                                        <p:cTn id="15" dur="500"/>
                                        <p:tgtEl>
                                          <p:spTgt spid="5">
                                            <p:txEl>
                                              <p:pRg st="1" end="1"/>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blinds(horizontal)">
                                      <p:cBhvr>
                                        <p:cTn id="19" dur="500"/>
                                        <p:tgtEl>
                                          <p:spTgt spid="5">
                                            <p:txEl>
                                              <p:pRg st="3" end="3"/>
                                            </p:txEl>
                                          </p:spTgt>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Para Refletir...</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dirty="0" smtClean="0"/>
              <a:t>Não se formam bons leitores oferecendo materiais de leitura empobrecidos, justamente no momento em que as crianças são iniciadas no mundo da escrita. As pessoas aprendem a gostar de ler quando, de alguma forma, a qualidade de suas vidas melhora com a leitura. </a:t>
            </a:r>
          </a:p>
          <a:p>
            <a:pPr marL="0" indent="0" algn="just">
              <a:spcBef>
                <a:spcPts val="0"/>
              </a:spcBef>
              <a:buNone/>
            </a:pPr>
            <a:endParaRPr lang="pt-BR" sz="1000" dirty="0" smtClean="0"/>
          </a:p>
          <a:p>
            <a:pPr marL="0" indent="0" algn="r">
              <a:spcBef>
                <a:spcPts val="600"/>
              </a:spcBef>
              <a:buNone/>
            </a:pPr>
            <a:r>
              <a:rPr lang="pt-BR" sz="2000" dirty="0" smtClean="0"/>
              <a:t>(Parâmetros Curriculares Nacionais, v. 2, p. 29)</a:t>
            </a: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p:txBody>
      </p:sp>
      <p:pic>
        <p:nvPicPr>
          <p:cNvPr id="89090" name="Picture 2" descr="C:\Users\M.Rubens\Desktop\Projeto Capacitação em Bibliotecas SED\Imagens\biblioteca-crianca-413x331.jpg"/>
          <p:cNvPicPr>
            <a:picLocks noChangeAspect="1" noChangeArrowheads="1"/>
          </p:cNvPicPr>
          <p:nvPr/>
        </p:nvPicPr>
        <p:blipFill>
          <a:blip r:embed="rId2" cstate="print"/>
          <a:srcRect/>
          <a:stretch>
            <a:fillRect/>
          </a:stretch>
        </p:blipFill>
        <p:spPr bwMode="auto">
          <a:xfrm>
            <a:off x="683568" y="3573016"/>
            <a:ext cx="3384376" cy="271241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horizontal)">
                                      <p:cBhvr>
                                        <p:cTn id="11" dur="500"/>
                                        <p:tgtEl>
                                          <p:spTgt spid="6">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89090"/>
                                        </p:tgtEl>
                                        <p:attrNameLst>
                                          <p:attrName>style.visibility</p:attrName>
                                        </p:attrNameLst>
                                      </p:cBhvr>
                                      <p:to>
                                        <p:strVal val="visible"/>
                                      </p:to>
                                    </p:set>
                                    <p:animEffect transition="in" filter="blinds(horizontal)">
                                      <p:cBhvr>
                                        <p:cTn id="19" dur="500"/>
                                        <p:tgtEl>
                                          <p:spTgt spid="89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Serviços e Atividades</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0" indent="0" algn="just">
              <a:spcBef>
                <a:spcPts val="600"/>
              </a:spcBef>
              <a:buNone/>
            </a:pPr>
            <a:endParaRPr lang="pt-BR" sz="2000" dirty="0" smtClean="0"/>
          </a:p>
          <a:p>
            <a:pPr marL="0" indent="0" algn="just">
              <a:spcBef>
                <a:spcPts val="600"/>
              </a:spcBef>
              <a:buNone/>
            </a:pPr>
            <a:endParaRPr lang="pt-BR" sz="2000" dirty="0" smtClean="0"/>
          </a:p>
          <a:p>
            <a:pPr marL="0" indent="0" algn="just">
              <a:spcBef>
                <a:spcPts val="600"/>
              </a:spcBef>
              <a:buNone/>
            </a:pPr>
            <a:r>
              <a:rPr lang="pt-BR" sz="2000" dirty="0" smtClean="0"/>
              <a:t>“A biblioteca escolar oferece serviços de apoio à aprendizagem, disponibilizando livros e outros recursos informacionais aos membros da comunidade escolar, possibilitando-lhes tornarem-se pessoas críticas e usuários competentes de informações em todos os formatos e meios”.</a:t>
            </a:r>
          </a:p>
          <a:p>
            <a:pPr marL="0" indent="0" algn="just">
              <a:spcBef>
                <a:spcPts val="600"/>
              </a:spcBef>
              <a:buNone/>
            </a:pPr>
            <a:endParaRPr lang="pt-BR" sz="2000" dirty="0" smtClean="0"/>
          </a:p>
          <a:p>
            <a:pPr marL="0" indent="0" algn="r">
              <a:spcBef>
                <a:spcPts val="600"/>
              </a:spcBef>
              <a:buNone/>
            </a:pPr>
            <a:r>
              <a:rPr lang="pt-BR" sz="2000" dirty="0" smtClean="0"/>
              <a:t>(MANIFESTO IFLA/UNESCO, 2002)</a:t>
            </a:r>
            <a:endParaRPr lang="pt-BR" sz="2000" b="1" dirty="0" smtClean="0"/>
          </a:p>
          <a:p>
            <a:pPr marL="0" indent="0" algn="just">
              <a:spcBef>
                <a:spcPts val="600"/>
              </a:spcBef>
              <a:buNone/>
            </a:pPr>
            <a:endParaRPr lang="pt-BR" sz="20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blinds(horizontal)">
                                      <p:cBhvr>
                                        <p:cTn id="11" dur="1000"/>
                                        <p:tgtEl>
                                          <p:spTgt spid="6">
                                            <p:txEl>
                                              <p:pRg st="2" end="2"/>
                                            </p:txEl>
                                          </p:spTgt>
                                        </p:tgtEl>
                                      </p:cBhvr>
                                    </p:animEffect>
                                  </p:childTnLst>
                                </p:cTn>
                              </p:par>
                            </p:childTnLst>
                          </p:cTn>
                        </p:par>
                        <p:par>
                          <p:cTn id="12" fill="hold">
                            <p:stCondLst>
                              <p:cond delay="2000"/>
                            </p:stCondLst>
                            <p:childTnLst>
                              <p:par>
                                <p:cTn id="13" presetID="3" presetClass="entr" presetSubtype="10" fill="hold" grpId="1"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P spid="6" grpI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Serviços e Atividades</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b="1" dirty="0" smtClean="0"/>
              <a:t>Serviços da Biblioteca Escolar</a:t>
            </a:r>
          </a:p>
          <a:p>
            <a:pPr marL="0" indent="0" algn="just">
              <a:spcBef>
                <a:spcPts val="600"/>
              </a:spcBef>
              <a:buNone/>
            </a:pPr>
            <a:endParaRPr lang="pt-BR" sz="2000" b="1" dirty="0" smtClean="0"/>
          </a:p>
          <a:p>
            <a:pPr marL="722313" indent="-358775" algn="just">
              <a:spcBef>
                <a:spcPts val="600"/>
              </a:spcBef>
              <a:buFont typeface="Wingdings" pitchFamily="2" charset="2"/>
              <a:buChar char="Ø"/>
            </a:pPr>
            <a:r>
              <a:rPr lang="pt-BR" sz="2000" dirty="0" smtClean="0"/>
              <a:t>Consulta no local,</a:t>
            </a:r>
          </a:p>
          <a:p>
            <a:pPr marL="722313" indent="-358775" algn="just">
              <a:spcBef>
                <a:spcPts val="600"/>
              </a:spcBef>
              <a:buFont typeface="Wingdings" pitchFamily="2" charset="2"/>
              <a:buChar char="Ø"/>
            </a:pPr>
            <a:r>
              <a:rPr lang="pt-BR" sz="2000" dirty="0" smtClean="0"/>
              <a:t>Empréstimo domiciliar;</a:t>
            </a:r>
          </a:p>
          <a:p>
            <a:pPr marL="722313" indent="-358775" algn="just">
              <a:spcBef>
                <a:spcPts val="600"/>
              </a:spcBef>
              <a:buFont typeface="Wingdings" pitchFamily="2" charset="2"/>
              <a:buChar char="Ø"/>
            </a:pPr>
            <a:r>
              <a:rPr lang="pt-BR" sz="2000" dirty="0" smtClean="0"/>
              <a:t>Espaço de leitura;</a:t>
            </a:r>
          </a:p>
          <a:p>
            <a:pPr marL="722313" indent="-358775" algn="just">
              <a:spcBef>
                <a:spcPts val="600"/>
              </a:spcBef>
              <a:buFont typeface="Wingdings" pitchFamily="2" charset="2"/>
              <a:buChar char="Ø"/>
            </a:pPr>
            <a:r>
              <a:rPr lang="pt-BR" sz="2000" dirty="0" smtClean="0"/>
              <a:t>Orientação à pesquisa;</a:t>
            </a:r>
          </a:p>
          <a:p>
            <a:pPr marL="722313" indent="-358775" algn="just">
              <a:spcBef>
                <a:spcPts val="600"/>
              </a:spcBef>
              <a:buFont typeface="Wingdings" pitchFamily="2" charset="2"/>
              <a:buChar char="Ø"/>
            </a:pPr>
            <a:r>
              <a:rPr lang="pt-BR" sz="2000" dirty="0" smtClean="0"/>
              <a:t>Acesso à internet;</a:t>
            </a:r>
          </a:p>
          <a:p>
            <a:pPr marL="722313" indent="-358775" algn="just">
              <a:spcBef>
                <a:spcPts val="600"/>
              </a:spcBef>
              <a:buNone/>
            </a:pPr>
            <a:endParaRPr lang="pt-BR" sz="2000" dirty="0" smtClean="0"/>
          </a:p>
        </p:txBody>
      </p:sp>
      <p:pic>
        <p:nvPicPr>
          <p:cNvPr id="108546" name="Picture 2" descr="C:\Users\M.Rubens\Desktop\Projeto Capacitação em Bibliotecas SED\Imagens\Mi-bliblioteca-1024x662.jpg"/>
          <p:cNvPicPr>
            <a:picLocks noChangeAspect="1" noChangeArrowheads="1"/>
          </p:cNvPicPr>
          <p:nvPr/>
        </p:nvPicPr>
        <p:blipFill>
          <a:blip r:embed="rId2" cstate="print"/>
          <a:srcRect/>
          <a:stretch>
            <a:fillRect/>
          </a:stretch>
        </p:blipFill>
        <p:spPr bwMode="auto">
          <a:xfrm>
            <a:off x="4283968" y="3080984"/>
            <a:ext cx="4392488" cy="283967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blinds(horizontal)">
                                      <p:cBhvr>
                                        <p:cTn id="11" dur="500"/>
                                        <p:tgtEl>
                                          <p:spTgt spid="6">
                                            <p:txEl>
                                              <p:pRg st="2" end="2"/>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blinds(horizontal)">
                                      <p:cBhvr>
                                        <p:cTn id="15" dur="500"/>
                                        <p:tgtEl>
                                          <p:spTgt spid="6">
                                            <p:txEl>
                                              <p:pRg st="3" end="3"/>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blinds(horizontal)">
                                      <p:cBhvr>
                                        <p:cTn id="19" dur="500"/>
                                        <p:tgtEl>
                                          <p:spTgt spid="6">
                                            <p:txEl>
                                              <p:pRg st="4" end="4"/>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animEffect transition="in" filter="blinds(horizontal)">
                                      <p:cBhvr>
                                        <p:cTn id="23" dur="500"/>
                                        <p:tgtEl>
                                          <p:spTgt spid="6">
                                            <p:txEl>
                                              <p:pRg st="5" end="5"/>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blinds(horizontal)">
                                      <p:cBhvr>
                                        <p:cTn id="27" dur="500"/>
                                        <p:tgtEl>
                                          <p:spTgt spid="6">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08546"/>
                                        </p:tgtEl>
                                        <p:attrNameLst>
                                          <p:attrName>style.visibility</p:attrName>
                                        </p:attrNameLst>
                                      </p:cBhvr>
                                      <p:to>
                                        <p:strVal val="visible"/>
                                      </p:to>
                                    </p:set>
                                    <p:animEffect transition="in" filter="blinds(horizontal)">
                                      <p:cBhvr>
                                        <p:cTn id="30" dur="500"/>
                                        <p:tgtEl>
                                          <p:spTgt spid="108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Serviços e Atividades</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0" indent="0" algn="just">
              <a:spcBef>
                <a:spcPts val="600"/>
              </a:spcBef>
              <a:buNone/>
            </a:pPr>
            <a:r>
              <a:rPr lang="pt-BR" sz="2000" b="1" dirty="0" smtClean="0"/>
              <a:t>Atividades que podem ser desenvolvidas na Biblioteca Escolar</a:t>
            </a:r>
          </a:p>
          <a:p>
            <a:pPr marL="0" indent="0" algn="just">
              <a:spcBef>
                <a:spcPts val="600"/>
              </a:spcBef>
              <a:buNone/>
            </a:pPr>
            <a:endParaRPr lang="pt-BR" sz="1000" b="1" dirty="0" smtClean="0"/>
          </a:p>
          <a:p>
            <a:pPr marL="722313" indent="-358775" algn="just">
              <a:spcBef>
                <a:spcPts val="600"/>
              </a:spcBef>
              <a:buFont typeface="Wingdings" pitchFamily="2" charset="2"/>
              <a:buChar char="Ø"/>
            </a:pPr>
            <a:r>
              <a:rPr lang="pt-BR" sz="2000" dirty="0" smtClean="0"/>
              <a:t>Hora do Conto</a:t>
            </a:r>
          </a:p>
          <a:p>
            <a:pPr marL="722313" indent="-358775" algn="just">
              <a:spcBef>
                <a:spcPts val="600"/>
              </a:spcBef>
              <a:buFont typeface="Wingdings" pitchFamily="2" charset="2"/>
              <a:buChar char="Ø"/>
            </a:pPr>
            <a:r>
              <a:rPr lang="pt-BR" sz="2000" dirty="0" smtClean="0"/>
              <a:t>Encontro com Autores</a:t>
            </a:r>
          </a:p>
          <a:p>
            <a:pPr marL="722313" indent="-358775" algn="just">
              <a:spcBef>
                <a:spcPts val="600"/>
              </a:spcBef>
              <a:buFont typeface="Wingdings" pitchFamily="2" charset="2"/>
              <a:buChar char="Ø"/>
            </a:pPr>
            <a:r>
              <a:rPr lang="pt-BR" sz="2000" dirty="0" smtClean="0"/>
              <a:t>Clube da Leitura</a:t>
            </a:r>
          </a:p>
          <a:p>
            <a:pPr marL="722313" indent="-358775" algn="just">
              <a:spcBef>
                <a:spcPts val="600"/>
              </a:spcBef>
              <a:buFont typeface="Wingdings" pitchFamily="2" charset="2"/>
              <a:buChar char="Ø"/>
            </a:pPr>
            <a:r>
              <a:rPr lang="pt-BR" sz="2000" dirty="0" smtClean="0"/>
              <a:t>Feira do Livro</a:t>
            </a:r>
          </a:p>
          <a:p>
            <a:pPr marL="722313" indent="-358775" algn="just">
              <a:spcBef>
                <a:spcPts val="600"/>
              </a:spcBef>
              <a:buFont typeface="Wingdings" pitchFamily="2" charset="2"/>
              <a:buChar char="Ø"/>
            </a:pPr>
            <a:r>
              <a:rPr lang="pt-BR" sz="2000" dirty="0" smtClean="0"/>
              <a:t>Exposição Regional</a:t>
            </a:r>
          </a:p>
          <a:p>
            <a:pPr marL="722313" indent="-358775" algn="just">
              <a:spcBef>
                <a:spcPts val="600"/>
              </a:spcBef>
              <a:buFont typeface="Wingdings" pitchFamily="2" charset="2"/>
              <a:buChar char="Ø"/>
            </a:pPr>
            <a:r>
              <a:rPr lang="pt-BR" sz="2000" dirty="0" smtClean="0"/>
              <a:t>Recital de Poesia</a:t>
            </a:r>
          </a:p>
          <a:p>
            <a:pPr marL="722313" indent="-358775" algn="just">
              <a:spcBef>
                <a:spcPts val="600"/>
              </a:spcBef>
              <a:buFont typeface="Wingdings" pitchFamily="2" charset="2"/>
              <a:buChar char="Ø"/>
            </a:pPr>
            <a:r>
              <a:rPr lang="pt-BR" sz="2000" dirty="0" smtClean="0"/>
              <a:t>Apresentação Cultural</a:t>
            </a:r>
          </a:p>
          <a:p>
            <a:pPr marL="722313" indent="-358775" algn="just">
              <a:spcBef>
                <a:spcPts val="600"/>
              </a:spcBef>
              <a:buFont typeface="Wingdings" pitchFamily="2" charset="2"/>
              <a:buChar char="Ø"/>
            </a:pPr>
            <a:r>
              <a:rPr lang="pt-BR" sz="2000" dirty="0" smtClean="0"/>
              <a:t>Exposições</a:t>
            </a:r>
          </a:p>
          <a:p>
            <a:pPr marL="722313" indent="-358775" algn="just">
              <a:spcBef>
                <a:spcPts val="600"/>
              </a:spcBef>
              <a:buFont typeface="Wingdings" pitchFamily="2" charset="2"/>
              <a:buChar char="Ø"/>
            </a:pPr>
            <a:r>
              <a:rPr lang="pt-BR" sz="2000" dirty="0" smtClean="0"/>
              <a:t>Cinema na Biblioteca – “Cineteca”</a:t>
            </a:r>
          </a:p>
          <a:p>
            <a:pPr marL="722313" indent="-358775" algn="just">
              <a:spcBef>
                <a:spcPts val="600"/>
              </a:spcBef>
              <a:buFont typeface="Wingdings" pitchFamily="2" charset="2"/>
              <a:buChar char="Ø"/>
            </a:pPr>
            <a:r>
              <a:rPr lang="pt-BR" sz="2000" dirty="0" smtClean="0"/>
              <a:t>Diálogos Temáticos</a:t>
            </a:r>
          </a:p>
          <a:p>
            <a:pPr marL="0" indent="0" algn="just">
              <a:spcBef>
                <a:spcPts val="600"/>
              </a:spcBef>
              <a:buNone/>
            </a:pPr>
            <a:endParaRPr lang="pt-BR" sz="2000" b="1" dirty="0" smtClean="0"/>
          </a:p>
          <a:p>
            <a:pPr marL="0" indent="0" algn="just">
              <a:spcBef>
                <a:spcPts val="600"/>
              </a:spcBef>
              <a:buNone/>
            </a:pPr>
            <a:endParaRPr lang="pt-BR" sz="2000" b="1" dirty="0" smtClean="0"/>
          </a:p>
        </p:txBody>
      </p:sp>
      <p:pic>
        <p:nvPicPr>
          <p:cNvPr id="98306" name="Picture 2" descr="C:\Users\M.Rubens\Desktop\Projeto Capacitação em Bibliotecas SED\DocSed\Nova pasta\professor-deixar-alunos-a-vontade-aula-noticias.jpg"/>
          <p:cNvPicPr>
            <a:picLocks noChangeAspect="1" noChangeArrowheads="1"/>
          </p:cNvPicPr>
          <p:nvPr/>
        </p:nvPicPr>
        <p:blipFill>
          <a:blip r:embed="rId2" cstate="print"/>
          <a:srcRect/>
          <a:stretch>
            <a:fillRect/>
          </a:stretch>
        </p:blipFill>
        <p:spPr bwMode="auto">
          <a:xfrm>
            <a:off x="3988942" y="2636912"/>
            <a:ext cx="4687514" cy="230425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1"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horizontal)">
                                      <p:cBhvr>
                                        <p:cTn id="11" dur="500"/>
                                        <p:tgtEl>
                                          <p:spTgt spid="6">
                                            <p:txEl>
                                              <p:pRg st="0" end="0"/>
                                            </p:txEl>
                                          </p:spTgt>
                                        </p:tgtEl>
                                      </p:cBhvr>
                                    </p:animEffect>
                                  </p:childTnLst>
                                </p:cTn>
                              </p:par>
                            </p:childTnLst>
                          </p:cTn>
                        </p:par>
                        <p:par>
                          <p:cTn id="12" fill="hold">
                            <p:stCondLst>
                              <p:cond delay="1500"/>
                            </p:stCondLst>
                            <p:childTnLst>
                              <p:par>
                                <p:cTn id="13" presetID="3" presetClass="entr" presetSubtype="10" fill="hold" grpId="1"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childTnLst>
                          </p:cTn>
                        </p:par>
                        <p:par>
                          <p:cTn id="16" fill="hold">
                            <p:stCondLst>
                              <p:cond delay="2000"/>
                            </p:stCondLst>
                            <p:childTnLst>
                              <p:par>
                                <p:cTn id="17" presetID="3" presetClass="entr" presetSubtype="10" fill="hold" grpId="1"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500"/>
                                        <p:tgtEl>
                                          <p:spTgt spid="6">
                                            <p:txEl>
                                              <p:pRg st="3" end="3"/>
                                            </p:txEl>
                                          </p:spTgt>
                                        </p:tgtEl>
                                      </p:cBhvr>
                                    </p:animEffect>
                                  </p:childTnLst>
                                </p:cTn>
                              </p:par>
                            </p:childTnLst>
                          </p:cTn>
                        </p:par>
                        <p:par>
                          <p:cTn id="20" fill="hold">
                            <p:stCondLst>
                              <p:cond delay="2500"/>
                            </p:stCondLst>
                            <p:childTnLst>
                              <p:par>
                                <p:cTn id="21" presetID="3" presetClass="entr" presetSubtype="10" fill="hold" grpId="1"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500"/>
                                        <p:tgtEl>
                                          <p:spTgt spid="6">
                                            <p:txEl>
                                              <p:pRg st="4" end="4"/>
                                            </p:txEl>
                                          </p:spTgt>
                                        </p:tgtEl>
                                      </p:cBhvr>
                                    </p:animEffect>
                                  </p:childTnLst>
                                </p:cTn>
                              </p:par>
                            </p:childTnLst>
                          </p:cTn>
                        </p:par>
                        <p:par>
                          <p:cTn id="24" fill="hold">
                            <p:stCondLst>
                              <p:cond delay="3000"/>
                            </p:stCondLst>
                            <p:childTnLst>
                              <p:par>
                                <p:cTn id="25" presetID="3" presetClass="entr" presetSubtype="10" fill="hold" grpId="1"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500"/>
                                        <p:tgtEl>
                                          <p:spTgt spid="6">
                                            <p:txEl>
                                              <p:pRg st="5" end="5"/>
                                            </p:txEl>
                                          </p:spTgt>
                                        </p:tgtEl>
                                      </p:cBhvr>
                                    </p:animEffect>
                                  </p:childTnLst>
                                </p:cTn>
                              </p:par>
                            </p:childTnLst>
                          </p:cTn>
                        </p:par>
                        <p:par>
                          <p:cTn id="28" fill="hold">
                            <p:stCondLst>
                              <p:cond delay="3500"/>
                            </p:stCondLst>
                            <p:childTnLst>
                              <p:par>
                                <p:cTn id="29" presetID="3" presetClass="entr" presetSubtype="10" fill="hold" grpId="1"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blinds(horizontal)">
                                      <p:cBhvr>
                                        <p:cTn id="31" dur="500"/>
                                        <p:tgtEl>
                                          <p:spTgt spid="6">
                                            <p:txEl>
                                              <p:pRg st="6" end="6"/>
                                            </p:txEl>
                                          </p:spTgt>
                                        </p:tgtEl>
                                      </p:cBhvr>
                                    </p:animEffect>
                                  </p:childTnLst>
                                </p:cTn>
                              </p:par>
                            </p:childTnLst>
                          </p:cTn>
                        </p:par>
                        <p:par>
                          <p:cTn id="32" fill="hold">
                            <p:stCondLst>
                              <p:cond delay="4000"/>
                            </p:stCondLst>
                            <p:childTnLst>
                              <p:par>
                                <p:cTn id="33" presetID="3" presetClass="entr" presetSubtype="10" fill="hold" grpId="1"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blinds(horizontal)">
                                      <p:cBhvr>
                                        <p:cTn id="35" dur="500"/>
                                        <p:tgtEl>
                                          <p:spTgt spid="6">
                                            <p:txEl>
                                              <p:pRg st="7" end="7"/>
                                            </p:txEl>
                                          </p:spTgt>
                                        </p:tgtEl>
                                      </p:cBhvr>
                                    </p:animEffect>
                                  </p:childTnLst>
                                </p:cTn>
                              </p:par>
                            </p:childTnLst>
                          </p:cTn>
                        </p:par>
                        <p:par>
                          <p:cTn id="36" fill="hold">
                            <p:stCondLst>
                              <p:cond delay="4500"/>
                            </p:stCondLst>
                            <p:childTnLst>
                              <p:par>
                                <p:cTn id="37" presetID="3" presetClass="entr" presetSubtype="10" fill="hold" grpId="1" nodeType="after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animEffect transition="in" filter="blinds(horizontal)">
                                      <p:cBhvr>
                                        <p:cTn id="39" dur="500"/>
                                        <p:tgtEl>
                                          <p:spTgt spid="6">
                                            <p:txEl>
                                              <p:pRg st="8" end="8"/>
                                            </p:txEl>
                                          </p:spTgt>
                                        </p:tgtEl>
                                      </p:cBhvr>
                                    </p:animEffect>
                                  </p:childTnLst>
                                </p:cTn>
                              </p:par>
                            </p:childTnLst>
                          </p:cTn>
                        </p:par>
                        <p:par>
                          <p:cTn id="40" fill="hold">
                            <p:stCondLst>
                              <p:cond delay="5000"/>
                            </p:stCondLst>
                            <p:childTnLst>
                              <p:par>
                                <p:cTn id="41" presetID="3" presetClass="entr" presetSubtype="10" fill="hold" grpId="1" nodeType="after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animEffect transition="in" filter="blinds(horizontal)">
                                      <p:cBhvr>
                                        <p:cTn id="43" dur="500"/>
                                        <p:tgtEl>
                                          <p:spTgt spid="6">
                                            <p:txEl>
                                              <p:pRg st="9" end="9"/>
                                            </p:txEl>
                                          </p:spTgt>
                                        </p:tgtEl>
                                      </p:cBhvr>
                                    </p:animEffect>
                                  </p:childTnLst>
                                </p:cTn>
                              </p:par>
                            </p:childTnLst>
                          </p:cTn>
                        </p:par>
                        <p:par>
                          <p:cTn id="44" fill="hold">
                            <p:stCondLst>
                              <p:cond delay="5500"/>
                            </p:stCondLst>
                            <p:childTnLst>
                              <p:par>
                                <p:cTn id="45" presetID="3" presetClass="entr" presetSubtype="10" fill="hold" grpId="1" nodeType="afterEffect">
                                  <p:stCondLst>
                                    <p:cond delay="0"/>
                                  </p:stCondLst>
                                  <p:childTnLst>
                                    <p:set>
                                      <p:cBhvr>
                                        <p:cTn id="46" dur="1" fill="hold">
                                          <p:stCondLst>
                                            <p:cond delay="0"/>
                                          </p:stCondLst>
                                        </p:cTn>
                                        <p:tgtEl>
                                          <p:spTgt spid="6">
                                            <p:txEl>
                                              <p:pRg st="10" end="10"/>
                                            </p:txEl>
                                          </p:spTgt>
                                        </p:tgtEl>
                                        <p:attrNameLst>
                                          <p:attrName>style.visibility</p:attrName>
                                        </p:attrNameLst>
                                      </p:cBhvr>
                                      <p:to>
                                        <p:strVal val="visible"/>
                                      </p:to>
                                    </p:set>
                                    <p:animEffect transition="in" filter="blinds(horizontal)">
                                      <p:cBhvr>
                                        <p:cTn id="47" dur="500"/>
                                        <p:tgtEl>
                                          <p:spTgt spid="6">
                                            <p:txEl>
                                              <p:pRg st="10" end="10"/>
                                            </p:txEl>
                                          </p:spTgt>
                                        </p:tgtEl>
                                      </p:cBhvr>
                                    </p:animEffect>
                                  </p:childTnLst>
                                </p:cTn>
                              </p:par>
                            </p:childTnLst>
                          </p:cTn>
                        </p:par>
                        <p:par>
                          <p:cTn id="48" fill="hold">
                            <p:stCondLst>
                              <p:cond delay="6000"/>
                            </p:stCondLst>
                            <p:childTnLst>
                              <p:par>
                                <p:cTn id="49" presetID="3" presetClass="entr" presetSubtype="10" fill="hold" grpId="1" nodeType="afterEffect">
                                  <p:stCondLst>
                                    <p:cond delay="0"/>
                                  </p:stCondLst>
                                  <p:childTnLst>
                                    <p:set>
                                      <p:cBhvr>
                                        <p:cTn id="50" dur="1" fill="hold">
                                          <p:stCondLst>
                                            <p:cond delay="0"/>
                                          </p:stCondLst>
                                        </p:cTn>
                                        <p:tgtEl>
                                          <p:spTgt spid="6">
                                            <p:txEl>
                                              <p:pRg st="11" end="11"/>
                                            </p:txEl>
                                          </p:spTgt>
                                        </p:tgtEl>
                                        <p:attrNameLst>
                                          <p:attrName>style.visibility</p:attrName>
                                        </p:attrNameLst>
                                      </p:cBhvr>
                                      <p:to>
                                        <p:strVal val="visible"/>
                                      </p:to>
                                    </p:set>
                                    <p:animEffect transition="in" filter="blinds(horizontal)">
                                      <p:cBhvr>
                                        <p:cTn id="51" dur="500"/>
                                        <p:tgtEl>
                                          <p:spTgt spid="6">
                                            <p:txEl>
                                              <p:pRg st="11" end="11"/>
                                            </p:txEl>
                                          </p:spTgt>
                                        </p:tgtEl>
                                      </p:cBhvr>
                                    </p:animEffect>
                                  </p:childTnLst>
                                </p:cTn>
                              </p:par>
                            </p:childTnLst>
                          </p:cTn>
                        </p:par>
                        <p:par>
                          <p:cTn id="52" fill="hold">
                            <p:stCondLst>
                              <p:cond delay="6500"/>
                            </p:stCondLst>
                            <p:childTnLst>
                              <p:par>
                                <p:cTn id="53" presetID="3" presetClass="entr" presetSubtype="10" fill="hold" nodeType="afterEffect">
                                  <p:stCondLst>
                                    <p:cond delay="0"/>
                                  </p:stCondLst>
                                  <p:childTnLst>
                                    <p:set>
                                      <p:cBhvr>
                                        <p:cTn id="54" dur="1" fill="hold">
                                          <p:stCondLst>
                                            <p:cond delay="0"/>
                                          </p:stCondLst>
                                        </p:cTn>
                                        <p:tgtEl>
                                          <p:spTgt spid="98306"/>
                                        </p:tgtEl>
                                        <p:attrNameLst>
                                          <p:attrName>style.visibility</p:attrName>
                                        </p:attrNameLst>
                                      </p:cBhvr>
                                      <p:to>
                                        <p:strVal val="visible"/>
                                      </p:to>
                                    </p:set>
                                    <p:animEffect transition="in" filter="blinds(horizontal)">
                                      <p:cBhvr>
                                        <p:cTn id="55" dur="500"/>
                                        <p:tgtEl>
                                          <p:spTgt spid="98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Equipe da Biblioteca escolar</a:t>
            </a:r>
            <a:endParaRPr lang="pt-BR" sz="3600" dirty="0">
              <a:effectLst>
                <a:outerShdw blurRad="38100" dist="38100" dir="2700000" algn="tl">
                  <a:srgbClr val="000000">
                    <a:alpha val="43137"/>
                  </a:srgbClr>
                </a:outerShdw>
              </a:effectLst>
            </a:endParaRPr>
          </a:p>
        </p:txBody>
      </p:sp>
      <p:pic>
        <p:nvPicPr>
          <p:cNvPr id="5" name="Picture 1" descr="C:\Users\M.Rubens\Desktop\Projeto Capacitação em Bibliotecas SED\Imagens\CTC4Q6dUsAAiHCj.jpg"/>
          <p:cNvPicPr>
            <a:picLocks noChangeAspect="1" noChangeArrowheads="1"/>
          </p:cNvPicPr>
          <p:nvPr/>
        </p:nvPicPr>
        <p:blipFill>
          <a:blip r:embed="rId2" cstate="print"/>
          <a:srcRect/>
          <a:stretch>
            <a:fillRect/>
          </a:stretch>
        </p:blipFill>
        <p:spPr bwMode="auto">
          <a:xfrm>
            <a:off x="1115616" y="1556792"/>
            <a:ext cx="6840760" cy="470320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idx="1"/>
          </p:nvPr>
        </p:nvSpPr>
        <p:spPr>
          <a:xfrm>
            <a:off x="457200" y="1600200"/>
            <a:ext cx="8229600" cy="4525963"/>
          </a:xfrm>
        </p:spPr>
        <p:txBody>
          <a:bodyPr/>
          <a:lstStyle/>
          <a:p>
            <a:pPr marL="0" indent="0" algn="just">
              <a:buNone/>
            </a:pPr>
            <a:r>
              <a:rPr lang="pt-BR" sz="2000" dirty="0" smtClean="0"/>
              <a:t>O termo “</a:t>
            </a:r>
            <a:r>
              <a:rPr lang="pt-BR" sz="2000" b="1" dirty="0" smtClean="0"/>
              <a:t>equipe” </a:t>
            </a:r>
            <a:r>
              <a:rPr lang="pt-BR" sz="2000" dirty="0" smtClean="0"/>
              <a:t>significa, neste contexto, um conjunto de profissionais: bibliotecários, técnicos em biblioteca e auxiliares muito bem capacitados. Deve haver também pessoas de apoio, como professores, técnicos, pais e outras categorias de voluntários. Os professores e auxiliares de bibliotecas devem estar profissionalmente treinados e capacitados, apresentando conhecimento adicional em teoria da educação e metodologia do ensino.</a:t>
            </a:r>
          </a:p>
          <a:p>
            <a:pPr marL="0" indent="0" algn="just">
              <a:buNone/>
            </a:pPr>
            <a:endParaRPr lang="pt-BR" sz="2000" dirty="0" smtClean="0"/>
          </a:p>
        </p:txBody>
      </p:sp>
      <p:sp>
        <p:nvSpPr>
          <p:cNvPr id="6"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Equipe da Biblioteca escolar</a:t>
            </a:r>
            <a:endParaRPr lang="pt-BR" sz="3600" dirty="0">
              <a:effectLst>
                <a:outerShdw blurRad="38100" dist="38100" dir="2700000" algn="tl">
                  <a:srgbClr val="000000">
                    <a:alpha val="43137"/>
                  </a:srgbClr>
                </a:outerShdw>
              </a:effectLst>
            </a:endParaRPr>
          </a:p>
        </p:txBody>
      </p:sp>
      <p:pic>
        <p:nvPicPr>
          <p:cNvPr id="7" name="Picture 2" descr="C:\Users\M.Rubens\Desktop\Projeto Capacitação em Bibliotecas SED\Imagens\equipe.jpg"/>
          <p:cNvPicPr>
            <a:picLocks noChangeArrowheads="1"/>
          </p:cNvPicPr>
          <p:nvPr/>
        </p:nvPicPr>
        <p:blipFill>
          <a:blip r:embed="rId2" cstate="print"/>
          <a:srcRect/>
          <a:stretch>
            <a:fillRect/>
          </a:stretch>
        </p:blipFill>
        <p:spPr bwMode="auto">
          <a:xfrm>
            <a:off x="2555776" y="3676556"/>
            <a:ext cx="4439786" cy="27000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idx="1"/>
          </p:nvPr>
        </p:nvSpPr>
        <p:spPr>
          <a:xfrm>
            <a:off x="457200" y="1600200"/>
            <a:ext cx="8229600" cy="4525963"/>
          </a:xfrm>
        </p:spPr>
        <p:txBody>
          <a:bodyPr/>
          <a:lstStyle/>
          <a:p>
            <a:pPr marL="0" indent="0" algn="just">
              <a:spcBef>
                <a:spcPts val="0"/>
              </a:spcBef>
              <a:buNone/>
            </a:pPr>
            <a:endParaRPr lang="pt-BR" sz="2000" dirty="0" smtClean="0"/>
          </a:p>
          <a:p>
            <a:pPr marL="0" indent="0" algn="just">
              <a:spcBef>
                <a:spcPts val="0"/>
              </a:spcBef>
              <a:buNone/>
            </a:pPr>
            <a:r>
              <a:rPr lang="pt-BR" sz="2000" dirty="0" smtClean="0"/>
              <a:t>Assim como o professor é o personagem central da escola, o bibliotecário e o técnico em biblioteconomia também são na biblioteca escolar. Ambos profissionais podem contribuir para alcançar um avanço no sistema educacional.</a:t>
            </a:r>
          </a:p>
          <a:p>
            <a:pPr marL="0" indent="0" algn="r">
              <a:buNone/>
            </a:pPr>
            <a:r>
              <a:rPr lang="pt-BR" sz="2000" dirty="0" smtClean="0"/>
              <a:t>(IFLA, 2005)</a:t>
            </a:r>
          </a:p>
          <a:p>
            <a:pPr marL="0" indent="0" algn="r">
              <a:buNone/>
            </a:pPr>
            <a:endParaRPr lang="pt-BR" sz="2000" dirty="0" smtClean="0"/>
          </a:p>
          <a:p>
            <a:pPr marL="0" indent="0" algn="just">
              <a:spcBef>
                <a:spcPts val="600"/>
              </a:spcBef>
              <a:buNone/>
            </a:pPr>
            <a:r>
              <a:rPr lang="pt-BR" sz="2000" dirty="0" smtClean="0"/>
              <a:t>[...] está comprovado que quando os bibliotecários e os professores trabalham em conjunto, os alunos atingem níveis mais elevados de literacia, de leitura, de aprendizagem; de resolução de problemas e competências no domínio das tecnologias de informação e comunicação.</a:t>
            </a:r>
          </a:p>
          <a:p>
            <a:pPr marL="0" indent="0" algn="r">
              <a:spcBef>
                <a:spcPts val="600"/>
              </a:spcBef>
              <a:buNone/>
            </a:pPr>
            <a:r>
              <a:rPr lang="pt-BR" sz="2000" dirty="0" smtClean="0"/>
              <a:t>(IFLA, 2000)</a:t>
            </a:r>
          </a:p>
          <a:p>
            <a:pPr marL="0" indent="0" algn="r">
              <a:buNone/>
            </a:pPr>
            <a:endParaRPr lang="pt-BR" sz="2000" dirty="0" smtClean="0"/>
          </a:p>
        </p:txBody>
      </p:sp>
      <p:sp>
        <p:nvSpPr>
          <p:cNvPr id="6"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Equipe da Biblioteca escolar</a:t>
            </a:r>
            <a:endParaRPr lang="pt-BR" sz="36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500"/>
                                        <p:tgtEl>
                                          <p:spTgt spid="3">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linds(horizontal)">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idx="1"/>
          </p:nvPr>
        </p:nvSpPr>
        <p:spPr>
          <a:xfrm>
            <a:off x="457200" y="1600200"/>
            <a:ext cx="8229600" cy="4525963"/>
          </a:xfrm>
        </p:spPr>
        <p:txBody>
          <a:bodyPr/>
          <a:lstStyle/>
          <a:p>
            <a:pPr marL="0" indent="0" algn="just">
              <a:buNone/>
            </a:pPr>
            <a:endParaRPr lang="pt-BR" sz="2000" dirty="0" smtClean="0"/>
          </a:p>
          <a:p>
            <a:pPr marL="0" indent="0" algn="just">
              <a:buNone/>
            </a:pPr>
            <a:r>
              <a:rPr lang="pt-BR" sz="2000" dirty="0" smtClean="0"/>
              <a:t>O bibliotecário escolar é o profissional qualificado da equipe, responsável pelo planejamento e gerenciamento da biblioteca escolar. É apoiado por pessoal técnico que deve estar adequado ao perfil do trabalho. Trabalha em conjunto com todos os membros da comunidade escolar e, ainda, estabelece contatos com a biblioteca pública para o desenvolvimento de atividades. </a:t>
            </a:r>
          </a:p>
          <a:p>
            <a:pPr marL="0" indent="0" algn="r">
              <a:buNone/>
            </a:pPr>
            <a:endParaRPr lang="pt-BR" sz="2000" dirty="0" smtClean="0"/>
          </a:p>
          <a:p>
            <a:pPr marL="0" indent="0" algn="r">
              <a:buNone/>
            </a:pPr>
            <a:r>
              <a:rPr lang="pt-BR" sz="2000" dirty="0" smtClean="0"/>
              <a:t>(IFLA, 2005)</a:t>
            </a:r>
          </a:p>
          <a:p>
            <a:pPr marL="0" indent="0" algn="r">
              <a:buNone/>
            </a:pPr>
            <a:endParaRPr lang="pt-BR" sz="2000" dirty="0" smtClean="0"/>
          </a:p>
        </p:txBody>
      </p:sp>
      <p:sp>
        <p:nvSpPr>
          <p:cNvPr id="6"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Equipe da Biblioteca escolar</a:t>
            </a:r>
            <a:endParaRPr lang="pt-BR" sz="36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500"/>
                                        <p:tgtEl>
                                          <p:spTgt spid="3">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idx="1"/>
          </p:nvPr>
        </p:nvSpPr>
        <p:spPr>
          <a:xfrm>
            <a:off x="457200" y="1600200"/>
            <a:ext cx="8229600" cy="4525963"/>
          </a:xfrm>
        </p:spPr>
        <p:txBody>
          <a:bodyPr/>
          <a:lstStyle/>
          <a:p>
            <a:pPr marL="0" indent="0" algn="just">
              <a:spcBef>
                <a:spcPts val="0"/>
              </a:spcBef>
              <a:buNone/>
            </a:pPr>
            <a:endParaRPr lang="pt-BR" sz="2000" b="1" dirty="0" smtClean="0"/>
          </a:p>
          <a:p>
            <a:pPr marL="0" indent="0" algn="just">
              <a:spcBef>
                <a:spcPts val="0"/>
              </a:spcBef>
              <a:buNone/>
            </a:pPr>
            <a:r>
              <a:rPr lang="pt-BR" sz="2000" b="1" dirty="0" smtClean="0"/>
              <a:t>É Importante que...</a:t>
            </a:r>
          </a:p>
          <a:p>
            <a:pPr marL="0" indent="0" algn="just">
              <a:spcBef>
                <a:spcPts val="0"/>
              </a:spcBef>
              <a:buNone/>
            </a:pPr>
            <a:endParaRPr lang="pt-BR" sz="2000" b="1" dirty="0" smtClean="0"/>
          </a:p>
          <a:p>
            <a:pPr marL="0" indent="0" algn="just">
              <a:spcBef>
                <a:spcPts val="0"/>
              </a:spcBef>
              <a:buNone/>
            </a:pPr>
            <a:endParaRPr lang="pt-BR" sz="2000" dirty="0" smtClean="0"/>
          </a:p>
          <a:p>
            <a:pPr marL="0" indent="0" algn="just">
              <a:spcBef>
                <a:spcPts val="0"/>
              </a:spcBef>
              <a:buNone/>
            </a:pPr>
            <a:r>
              <a:rPr lang="pt-BR" sz="2000" dirty="0" smtClean="0"/>
              <a:t>Todos os membros da equipe tenham um entendimento muito claro da missão, visão, objetivos e política de serviços da biblioteca. Eles devem estar bem cientes das suas responsabilidades e deveres, ter condições de trabalho bem definidas e salários competitivos, que reflitam o profissionalismo do trabalho.</a:t>
            </a:r>
          </a:p>
          <a:p>
            <a:pPr marL="0" indent="0" algn="just">
              <a:spcBef>
                <a:spcPts val="0"/>
              </a:spcBef>
              <a:buNone/>
            </a:pPr>
            <a:endParaRPr lang="pt-BR" sz="2000" dirty="0" smtClean="0"/>
          </a:p>
          <a:p>
            <a:pPr marL="0" indent="0" algn="r">
              <a:spcBef>
                <a:spcPts val="0"/>
              </a:spcBef>
              <a:buNone/>
            </a:pPr>
            <a:r>
              <a:rPr lang="pt-BR" sz="2000" dirty="0" smtClean="0"/>
              <a:t>(IFLA, 2005)</a:t>
            </a:r>
          </a:p>
        </p:txBody>
      </p:sp>
      <p:sp>
        <p:nvSpPr>
          <p:cNvPr id="6"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Equipe da Biblioteca escolar</a:t>
            </a:r>
            <a:endParaRPr lang="pt-BR" sz="36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500"/>
                                        <p:tgtEl>
                                          <p:spTgt spid="3">
                                            <p:txEl>
                                              <p:pRg st="1" end="1"/>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linds(horizontal)">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idx="1"/>
          </p:nvPr>
        </p:nvSpPr>
        <p:spPr>
          <a:xfrm>
            <a:off x="457200" y="1600200"/>
            <a:ext cx="8229600" cy="4525963"/>
          </a:xfrm>
        </p:spPr>
        <p:txBody>
          <a:bodyPr/>
          <a:lstStyle/>
          <a:p>
            <a:pPr marL="0" indent="0" algn="just">
              <a:buNone/>
            </a:pPr>
            <a:r>
              <a:rPr lang="pt-BR" sz="2000" dirty="0" smtClean="0"/>
              <a:t>As qualidades e habilidades fundamentais esperadas no perfil do pessoal da biblioteca escolar podem ser assim definidas:</a:t>
            </a:r>
          </a:p>
          <a:p>
            <a:pPr algn="just">
              <a:spcBef>
                <a:spcPts val="0"/>
              </a:spcBef>
              <a:buNone/>
            </a:pPr>
            <a:endParaRPr lang="pt-BR" sz="2000" b="1" dirty="0" smtClean="0"/>
          </a:p>
          <a:p>
            <a:pPr algn="just">
              <a:buNone/>
            </a:pPr>
            <a:r>
              <a:rPr lang="pt-BR" sz="2000" b="1" dirty="0" smtClean="0"/>
              <a:t>Habilidades de:</a:t>
            </a:r>
          </a:p>
          <a:p>
            <a:pPr marL="720000" indent="-360000" algn="just">
              <a:spcBef>
                <a:spcPts val="600"/>
              </a:spcBef>
            </a:pPr>
            <a:r>
              <a:rPr lang="pt-BR" sz="2000" dirty="0" smtClean="0"/>
              <a:t>Comunicação de forma positiva e aberta com crianças e adultos;</a:t>
            </a:r>
          </a:p>
          <a:p>
            <a:pPr marL="720000" indent="-360000" algn="just">
              <a:spcBef>
                <a:spcPts val="600"/>
              </a:spcBef>
            </a:pPr>
            <a:r>
              <a:rPr lang="pt-BR" sz="2000" dirty="0" smtClean="0"/>
              <a:t>Entendimento das necessidades dos usuários;</a:t>
            </a:r>
          </a:p>
          <a:p>
            <a:pPr marL="720000" indent="-360000" algn="just">
              <a:spcBef>
                <a:spcPts val="600"/>
              </a:spcBef>
            </a:pPr>
            <a:r>
              <a:rPr lang="pt-BR" sz="2000" dirty="0" smtClean="0"/>
              <a:t>Cooperação com indivíduos e grupos dentro e fora da comunidade Escolar;</a:t>
            </a:r>
          </a:p>
          <a:p>
            <a:pPr marL="720000" indent="-360000" algn="just">
              <a:spcBef>
                <a:spcPts val="600"/>
              </a:spcBef>
            </a:pPr>
            <a:r>
              <a:rPr lang="pt-BR" sz="2000" dirty="0" smtClean="0"/>
              <a:t>Propor alternativas e resoluções a problemas existentes;</a:t>
            </a:r>
          </a:p>
          <a:p>
            <a:pPr algn="just">
              <a:spcBef>
                <a:spcPts val="0"/>
              </a:spcBef>
              <a:buNone/>
            </a:pPr>
            <a:endParaRPr lang="pt-BR" sz="2000" b="1" dirty="0" smtClean="0"/>
          </a:p>
          <a:p>
            <a:pPr algn="just">
              <a:buNone/>
            </a:pPr>
            <a:r>
              <a:rPr lang="pt-BR" sz="2000" b="1" dirty="0" smtClean="0"/>
              <a:t>Conhecimento e compreensão da diversidade cultural;</a:t>
            </a:r>
          </a:p>
          <a:p>
            <a:pPr marL="722313" algn="just"/>
            <a:r>
              <a:rPr lang="pt-BR" sz="2000" dirty="0" smtClean="0"/>
              <a:t>Ser leitor;</a:t>
            </a:r>
          </a:p>
        </p:txBody>
      </p:sp>
      <p:sp>
        <p:nvSpPr>
          <p:cNvPr id="6"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Equipe da Biblioteca escolar</a:t>
            </a:r>
            <a:endParaRPr lang="pt-BR" sz="36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500"/>
                                        <p:tgtEl>
                                          <p:spTgt spid="3">
                                            <p:txEl>
                                              <p:pRg st="8" end="8"/>
                                            </p:txEl>
                                          </p:spTgt>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blinds(horizontal)">
                                      <p:cBhvr>
                                        <p:cTn id="3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bwMode="auto">
          <a:xfrm>
            <a:off x="457200" y="7064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pt-BR" sz="36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Como ela deve ser vista?</a:t>
            </a:r>
            <a:endParaRPr kumimoji="0" lang="pt-BR" sz="36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grpSp>
        <p:nvGrpSpPr>
          <p:cNvPr id="9" name="Grupo 8"/>
          <p:cNvGrpSpPr/>
          <p:nvPr/>
        </p:nvGrpSpPr>
        <p:grpSpPr>
          <a:xfrm>
            <a:off x="395536" y="1556791"/>
            <a:ext cx="8376614" cy="4615863"/>
            <a:chOff x="395536" y="1556791"/>
            <a:chExt cx="8376614" cy="4615863"/>
          </a:xfrm>
        </p:grpSpPr>
        <p:pic>
          <p:nvPicPr>
            <p:cNvPr id="1026" name="Picture 2" descr="C:\Users\M.Rubens\Desktop\Projeto Capacitação em Bibliotecas SED\Imagens\232467ddd1f9d3831641937148e7d766.jpg"/>
            <p:cNvPicPr>
              <a:picLocks noChangeAspect="1" noChangeArrowheads="1"/>
            </p:cNvPicPr>
            <p:nvPr/>
          </p:nvPicPr>
          <p:blipFill>
            <a:blip r:embed="rId2" cstate="print"/>
            <a:srcRect/>
            <a:stretch>
              <a:fillRect/>
            </a:stretch>
          </p:blipFill>
          <p:spPr bwMode="auto">
            <a:xfrm>
              <a:off x="395536" y="1556791"/>
              <a:ext cx="8376614" cy="4615863"/>
            </a:xfrm>
            <a:prstGeom prst="rect">
              <a:avLst/>
            </a:prstGeom>
            <a:ln>
              <a:noFill/>
            </a:ln>
            <a:effectLst>
              <a:softEdge rad="112500"/>
            </a:effectLst>
          </p:spPr>
        </p:pic>
        <p:sp>
          <p:nvSpPr>
            <p:cNvPr id="8" name="Retângulo 7"/>
            <p:cNvSpPr/>
            <p:nvPr/>
          </p:nvSpPr>
          <p:spPr>
            <a:xfrm>
              <a:off x="5220072" y="2059101"/>
              <a:ext cx="3168352" cy="3170099"/>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pt-BR" sz="20000" b="1" dirty="0" smtClean="0">
                  <a:ln>
                    <a:prstDash val="solid"/>
                  </a:ln>
                  <a:solidFill>
                    <a:schemeClr val="bg2">
                      <a:lumMod val="50000"/>
                    </a:schemeClr>
                  </a:solidFill>
                  <a:effectLst>
                    <a:outerShdw blurRad="88000" dist="50800" dir="5040000" algn="tl">
                      <a:schemeClr val="accent4">
                        <a:tint val="80000"/>
                        <a:satMod val="250000"/>
                        <a:alpha val="45000"/>
                      </a:schemeClr>
                    </a:outerShdw>
                  </a:effectLst>
                </a:rPr>
                <a:t>?</a:t>
              </a:r>
              <a:endParaRPr lang="pt-BR" sz="20000" b="1" dirty="0">
                <a:ln>
                  <a:prstDash val="solid"/>
                </a:ln>
                <a:solidFill>
                  <a:schemeClr val="bg2">
                    <a:lumMod val="50000"/>
                  </a:schemeClr>
                </a:solidFill>
                <a:effectLst>
                  <a:outerShdw blurRad="88000" dist="50800" dir="5040000" algn="tl">
                    <a:schemeClr val="accent4">
                      <a:tint val="80000"/>
                      <a:satMod val="250000"/>
                      <a:alpha val="45000"/>
                    </a:scheme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4"/>
          <p:cNvSpPr>
            <a:spLocks noGrp="1"/>
          </p:cNvSpPr>
          <p:nvPr>
            <p:ph idx="1"/>
          </p:nvPr>
        </p:nvSpPr>
        <p:spPr>
          <a:xfrm>
            <a:off x="457200" y="1600200"/>
            <a:ext cx="8229600" cy="4525963"/>
          </a:xfrm>
        </p:spPr>
        <p:txBody>
          <a:bodyPr/>
          <a:lstStyle/>
          <a:p>
            <a:pPr algn="just">
              <a:buNone/>
            </a:pPr>
            <a:r>
              <a:rPr lang="pt-BR" sz="2000" b="1" dirty="0" smtClean="0"/>
              <a:t>Conhecimento de:</a:t>
            </a:r>
          </a:p>
          <a:p>
            <a:pPr marL="720000" indent="-360000" algn="just">
              <a:spcBef>
                <a:spcPts val="600"/>
              </a:spcBef>
            </a:pPr>
            <a:r>
              <a:rPr lang="pt-BR" sz="2000" dirty="0" smtClean="0"/>
              <a:t>Metodologia de ensino e da teoria da educação;</a:t>
            </a:r>
          </a:p>
          <a:p>
            <a:pPr marL="720000" indent="-360000" algn="just">
              <a:spcBef>
                <a:spcPts val="600"/>
              </a:spcBef>
            </a:pPr>
            <a:r>
              <a:rPr lang="pt-BR" sz="2000" dirty="0" smtClean="0"/>
              <a:t>Habilidades no uso da informação;</a:t>
            </a:r>
          </a:p>
          <a:p>
            <a:pPr marL="720000" indent="-360000" algn="just">
              <a:spcBef>
                <a:spcPts val="600"/>
              </a:spcBef>
            </a:pPr>
            <a:r>
              <a:rPr lang="pt-BR" sz="2000" dirty="0" smtClean="0"/>
              <a:t>Materiais que compõem o acervo da biblioteca e como ter acesso aos mesmos;</a:t>
            </a:r>
          </a:p>
          <a:p>
            <a:pPr marL="720000" indent="-360000" algn="just">
              <a:spcBef>
                <a:spcPts val="600"/>
              </a:spcBef>
            </a:pPr>
            <a:r>
              <a:rPr lang="pt-BR" sz="2000" dirty="0" smtClean="0"/>
              <a:t>Literatura, meios de comunicação e cultura infantis.</a:t>
            </a:r>
          </a:p>
          <a:p>
            <a:pPr algn="just">
              <a:spcBef>
                <a:spcPts val="0"/>
              </a:spcBef>
              <a:buNone/>
            </a:pPr>
            <a:endParaRPr lang="pt-BR" sz="1000" b="1" dirty="0" smtClean="0"/>
          </a:p>
          <a:p>
            <a:pPr algn="just">
              <a:buNone/>
            </a:pPr>
            <a:r>
              <a:rPr lang="pt-BR" sz="2000" b="1" dirty="0" smtClean="0"/>
              <a:t>Conhecimento e aptidão:</a:t>
            </a:r>
          </a:p>
          <a:p>
            <a:pPr marL="720000" indent="-360000" algn="just">
              <a:spcBef>
                <a:spcPts val="600"/>
              </a:spcBef>
            </a:pPr>
            <a:r>
              <a:rPr lang="pt-BR" sz="2000" dirty="0" smtClean="0"/>
              <a:t>No campo da gerência e do marketing;</a:t>
            </a:r>
          </a:p>
          <a:p>
            <a:pPr marL="720000" indent="-360000" algn="just">
              <a:spcBef>
                <a:spcPts val="600"/>
              </a:spcBef>
            </a:pPr>
            <a:r>
              <a:rPr lang="pt-BR" sz="2000" dirty="0" smtClean="0"/>
              <a:t>No campo da tecnologia da informação;</a:t>
            </a:r>
          </a:p>
          <a:p>
            <a:pPr marL="720000" indent="-360000" algn="just">
              <a:spcBef>
                <a:spcPts val="600"/>
              </a:spcBef>
            </a:pPr>
            <a:r>
              <a:rPr lang="pt-BR" sz="2000" dirty="0" smtClean="0"/>
              <a:t>No campo da inovação e empreendedorismo.</a:t>
            </a:r>
          </a:p>
        </p:txBody>
      </p:sp>
      <p:sp>
        <p:nvSpPr>
          <p:cNvPr id="6"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Equipe da Biblioteca escolar</a:t>
            </a:r>
            <a:endParaRPr lang="pt-BR" sz="36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blinds(horizontal)">
                                      <p:cBhvr>
                                        <p:cTn id="35" dur="500"/>
                                        <p:tgtEl>
                                          <p:spTgt spid="3">
                                            <p:txEl>
                                              <p:pRg st="7" end="7"/>
                                            </p:txEl>
                                          </p:spTgt>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blinds(horizontal)">
                                      <p:cBhvr>
                                        <p:cTn id="39" dur="500"/>
                                        <p:tgtEl>
                                          <p:spTgt spid="3">
                                            <p:txEl>
                                              <p:pRg st="8" end="8"/>
                                            </p:txEl>
                                          </p:spTgt>
                                        </p:tgtEl>
                                      </p:cBhvr>
                                    </p:animEffect>
                                  </p:childTnLst>
                                </p:cTn>
                              </p:par>
                            </p:childTnLst>
                          </p:cTn>
                        </p:par>
                        <p:par>
                          <p:cTn id="40" fill="hold">
                            <p:stCondLst>
                              <p:cond delay="4500"/>
                            </p:stCondLst>
                            <p:childTnLst>
                              <p:par>
                                <p:cTn id="41" presetID="3" presetClass="entr" presetSubtype="10" fill="hold" grpId="0"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blinds(horizontal)">
                                      <p:cBhvr>
                                        <p:cTn id="4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O Diretor da escola e a Biblioteca escolar</a:t>
            </a:r>
            <a:endParaRPr lang="pt-BR" sz="3600" dirty="0">
              <a:effectLst>
                <a:outerShdw blurRad="38100" dist="38100" dir="2700000" algn="tl">
                  <a:srgbClr val="000000">
                    <a:alpha val="43137"/>
                  </a:srgbClr>
                </a:outerShdw>
              </a:effectLst>
            </a:endParaRPr>
          </a:p>
        </p:txBody>
      </p:sp>
      <p:sp>
        <p:nvSpPr>
          <p:cNvPr id="6" name="Espaço Reservado para Conteúdo 4"/>
          <p:cNvSpPr>
            <a:spLocks noGrp="1"/>
          </p:cNvSpPr>
          <p:nvPr>
            <p:ph idx="1"/>
          </p:nvPr>
        </p:nvSpPr>
        <p:spPr>
          <a:xfrm>
            <a:off x="457200" y="1600200"/>
            <a:ext cx="8229600" cy="4525963"/>
          </a:xfrm>
        </p:spPr>
        <p:txBody>
          <a:bodyPr/>
          <a:lstStyle/>
          <a:p>
            <a:pPr marL="0" indent="0" algn="just">
              <a:spcBef>
                <a:spcPts val="0"/>
              </a:spcBef>
              <a:buNone/>
            </a:pPr>
            <a:r>
              <a:rPr lang="pt-BR" sz="2000" dirty="0" smtClean="0"/>
              <a:t>Como líder pedagógico da escola e figura-chave na criação de um ambiente para a implementação do programa escolar, o diretor deve reconhecer a importância dos serviços efetivos da biblioteca escolar e estimular o seu uso, para isso deve:</a:t>
            </a:r>
          </a:p>
          <a:p>
            <a:pPr marL="0" indent="0" algn="just">
              <a:spcBef>
                <a:spcPts val="0"/>
              </a:spcBef>
              <a:buNone/>
            </a:pPr>
            <a:endParaRPr lang="pt-BR" sz="2000" dirty="0" smtClean="0"/>
          </a:p>
          <a:p>
            <a:pPr marL="252000" indent="-252000" algn="just">
              <a:spcBef>
                <a:spcPts val="0"/>
              </a:spcBef>
            </a:pPr>
            <a:r>
              <a:rPr lang="pt-BR" sz="2000" dirty="0" smtClean="0"/>
              <a:t>Trabalhar em cooperação com a biblioteca ao planejar o desenvolvimento da escola;</a:t>
            </a:r>
          </a:p>
          <a:p>
            <a:pPr marL="252000" indent="-252000" algn="just">
              <a:spcBef>
                <a:spcPts val="0"/>
              </a:spcBef>
            </a:pPr>
            <a:r>
              <a:rPr lang="pt-BR" sz="2000" dirty="0" smtClean="0"/>
              <a:t>Apoiar os programas de capacitação do uso da informação e incentivo à leitura;</a:t>
            </a:r>
          </a:p>
          <a:p>
            <a:pPr marL="252000" indent="-252000" algn="just">
              <a:spcBef>
                <a:spcPts val="0"/>
              </a:spcBef>
            </a:pPr>
            <a:r>
              <a:rPr lang="pt-BR" sz="2000" dirty="0" smtClean="0"/>
              <a:t>Prover recursos necessários para a boa manutenção da biblioteca escolar;</a:t>
            </a:r>
          </a:p>
          <a:p>
            <a:pPr marL="252000" indent="-252000" algn="just">
              <a:spcBef>
                <a:spcPts val="0"/>
              </a:spcBef>
            </a:pPr>
            <a:r>
              <a:rPr lang="pt-BR" sz="2000" dirty="0" smtClean="0"/>
              <a:t>Permitir aos professores e alunos o acesso à biblioteca e aos seus serviços;</a:t>
            </a:r>
          </a:p>
          <a:p>
            <a:pPr marL="252000" indent="-252000" algn="just">
              <a:spcBef>
                <a:spcPts val="0"/>
              </a:spcBef>
            </a:pPr>
            <a:r>
              <a:rPr lang="pt-BR" sz="2000" dirty="0" smtClean="0"/>
              <a:t>Garantir a cooperação entre o corpo docente e a equipe da biblioteca;</a:t>
            </a:r>
          </a:p>
          <a:p>
            <a:pPr marL="252000" indent="-252000" algn="just">
              <a:spcBef>
                <a:spcPts val="0"/>
              </a:spcBef>
            </a:pPr>
            <a:r>
              <a:rPr lang="pt-BR" sz="2000" dirty="0" smtClean="0"/>
              <a:t>Promover o envolvimento dos bibliotecários e técnicos em biblioteca no planejamento do currículo escolar;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horizontal)">
                                      <p:cBhvr>
                                        <p:cTn id="11" dur="500"/>
                                        <p:tgtEl>
                                          <p:spTgt spid="6">
                                            <p:txEl>
                                              <p:pRg st="0" end="0"/>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500"/>
                                        <p:tgtEl>
                                          <p:spTgt spid="6">
                                            <p:txEl>
                                              <p:pRg st="3" end="3"/>
                                            </p:txEl>
                                          </p:spTgt>
                                        </p:tgtEl>
                                      </p:cBhvr>
                                    </p:animEffect>
                                  </p:childTnLst>
                                </p:cTn>
                              </p:par>
                            </p:childTnLst>
                          </p:cTn>
                        </p:par>
                        <p:par>
                          <p:cTn id="20" fill="hold">
                            <p:stCondLst>
                              <p:cond delay="2500"/>
                            </p:stCondLst>
                            <p:childTnLst>
                              <p:par>
                                <p:cTn id="21" presetID="3" presetClass="entr" presetSubtype="10"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500"/>
                                        <p:tgtEl>
                                          <p:spTgt spid="6">
                                            <p:txEl>
                                              <p:pRg st="4" end="4"/>
                                            </p:txEl>
                                          </p:spTgt>
                                        </p:tgtEl>
                                      </p:cBhvr>
                                    </p:animEffect>
                                  </p:childTnLst>
                                </p:cTn>
                              </p:par>
                            </p:childTnLst>
                          </p:cTn>
                        </p:par>
                        <p:par>
                          <p:cTn id="24" fill="hold">
                            <p:stCondLst>
                              <p:cond delay="3000"/>
                            </p:stCondLst>
                            <p:childTnLst>
                              <p:par>
                                <p:cTn id="25" presetID="3" presetClass="entr" presetSubtype="10" fill="hold" grpId="0"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500"/>
                                        <p:tgtEl>
                                          <p:spTgt spid="6">
                                            <p:txEl>
                                              <p:pRg st="5" end="5"/>
                                            </p:txEl>
                                          </p:spTgt>
                                        </p:tgtEl>
                                      </p:cBhvr>
                                    </p:animEffect>
                                  </p:childTnLst>
                                </p:cTn>
                              </p:par>
                            </p:childTnLst>
                          </p:cTn>
                        </p:par>
                        <p:par>
                          <p:cTn id="28" fill="hold">
                            <p:stCondLst>
                              <p:cond delay="3500"/>
                            </p:stCondLst>
                            <p:childTnLst>
                              <p:par>
                                <p:cTn id="29" presetID="3" presetClass="entr" presetSubtype="10" fill="hold" grpId="0" nodeType="after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Effect transition="in" filter="blinds(horizontal)">
                                      <p:cBhvr>
                                        <p:cTn id="31" dur="500"/>
                                        <p:tgtEl>
                                          <p:spTgt spid="6">
                                            <p:txEl>
                                              <p:pRg st="6" end="6"/>
                                            </p:txEl>
                                          </p:spTgt>
                                        </p:tgtEl>
                                      </p:cBhvr>
                                    </p:animEffect>
                                  </p:childTnLst>
                                </p:cTn>
                              </p:par>
                            </p:childTnLst>
                          </p:cTn>
                        </p:par>
                        <p:par>
                          <p:cTn id="32" fill="hold">
                            <p:stCondLst>
                              <p:cond delay="4000"/>
                            </p:stCondLst>
                            <p:childTnLst>
                              <p:par>
                                <p:cTn id="33" presetID="3" presetClass="entr" presetSubtype="10" fill="hold" grpId="0" nodeType="after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blinds(horizontal)">
                                      <p:cBhvr>
                                        <p:cTn id="35"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Vídeo Resumo – Biblioteca Escolar</a:t>
            </a:r>
            <a:endParaRPr lang="pt-BR" sz="3600" dirty="0">
              <a:effectLst>
                <a:outerShdw blurRad="38100" dist="38100" dir="2700000" algn="tl">
                  <a:srgbClr val="000000">
                    <a:alpha val="43137"/>
                  </a:srgbClr>
                </a:outerShdw>
              </a:effectLst>
            </a:endParaRPr>
          </a:p>
        </p:txBody>
      </p:sp>
      <p:sp>
        <p:nvSpPr>
          <p:cNvPr id="7" name="CaixaDeTexto 6"/>
          <p:cNvSpPr txBox="1"/>
          <p:nvPr/>
        </p:nvSpPr>
        <p:spPr>
          <a:xfrm>
            <a:off x="3995936" y="6176337"/>
            <a:ext cx="4680520" cy="276999"/>
          </a:xfrm>
          <a:prstGeom prst="rect">
            <a:avLst/>
          </a:prstGeom>
          <a:noFill/>
        </p:spPr>
        <p:txBody>
          <a:bodyPr wrap="square" rtlCol="0">
            <a:spAutoFit/>
          </a:bodyPr>
          <a:lstStyle/>
          <a:p>
            <a:pPr algn="r"/>
            <a:r>
              <a:rPr lang="pt-BR" sz="1200" b="1" dirty="0" smtClean="0">
                <a:solidFill>
                  <a:schemeClr val="bg1">
                    <a:lumMod val="50000"/>
                  </a:schemeClr>
                </a:solidFill>
              </a:rPr>
              <a:t>Fonte: </a:t>
            </a:r>
            <a:r>
              <a:rPr lang="pt-BR" sz="1200" b="1" dirty="0" smtClean="0">
                <a:solidFill>
                  <a:schemeClr val="bg1">
                    <a:lumMod val="50000"/>
                  </a:schemeClr>
                </a:solidFill>
              </a:rPr>
              <a:t>UNB, 2015. Vídeo 3’13”</a:t>
            </a:r>
            <a:endParaRPr lang="pt-BR" sz="1200" b="1" dirty="0">
              <a:solidFill>
                <a:schemeClr val="bg1">
                  <a:lumMod val="50000"/>
                </a:schemeClr>
              </a:solidFill>
            </a:endParaRPr>
          </a:p>
        </p:txBody>
      </p:sp>
      <p:pic>
        <p:nvPicPr>
          <p:cNvPr id="8" name="Biblioteca escolar.mp4">
            <a:hlinkClick r:id="" action="ppaction://media"/>
          </p:cNvPr>
          <p:cNvPicPr>
            <a:picLocks noGrp="1" noRot="1" noChangeAspect="1"/>
          </p:cNvPicPr>
          <p:nvPr>
            <p:ph idx="1"/>
            <a:videoFile r:link="rId1"/>
          </p:nvPr>
        </p:nvPicPr>
        <p:blipFill>
          <a:blip r:embed="rId3" cstate="print"/>
          <a:stretch>
            <a:fillRect/>
          </a:stretch>
        </p:blipFill>
        <p:spPr>
          <a:xfrm>
            <a:off x="412952" y="1467677"/>
            <a:ext cx="8280000" cy="461300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8"/>
                                        </p:tgtEl>
                                      </p:cBhvr>
                                    </p:cmd>
                                  </p:childTnLst>
                                </p:cTn>
                              </p:par>
                            </p:childTnLst>
                          </p:cTn>
                        </p:par>
                      </p:childTnLst>
                    </p:cTn>
                  </p:par>
                </p:childTnLst>
              </p:cTn>
              <p:nextCondLst>
                <p:cond evt="onClick" delay="0">
                  <p:tgtEl>
                    <p:spTgt spid="8"/>
                  </p:tgtEl>
                </p:cond>
              </p:nextCondLst>
            </p:seq>
            <p:video>
              <p:cMediaNode>
                <p:cTn id="17" fill="hold" display="0">
                  <p:stCondLst>
                    <p:cond delay="indefinite"/>
                  </p:stCondLst>
                  <p:endCondLst>
                    <p:cond evt="onNext" delay="0">
                      <p:tgtEl>
                        <p:sldTgt/>
                      </p:tgtEl>
                    </p:cond>
                    <p:cond evt="onPrev" delay="0">
                      <p:tgtEl>
                        <p:sldTgt/>
                      </p:tgtEl>
                    </p:cond>
                  </p:endCondLst>
                </p:cTn>
                <p:tgtEl>
                  <p:spTgt spid="8"/>
                </p:tgtEl>
              </p:cMediaNode>
            </p:video>
          </p:childTnLst>
        </p:cTn>
      </p:par>
    </p:tnLst>
    <p:bldLst>
      <p:bldP spid="5" grpId="0"/>
      <p:bldP spid="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descr="C:\Users\M.Rubens\Desktop\Projeto Capacitação em Bibliotecas SED\Imagens\ilustra1412.jpg"/>
          <p:cNvPicPr>
            <a:picLocks noChangeAspect="1" noChangeArrowheads="1"/>
          </p:cNvPicPr>
          <p:nvPr/>
        </p:nvPicPr>
        <p:blipFill>
          <a:blip r:embed="rId2" cstate="print"/>
          <a:srcRect/>
          <a:stretch>
            <a:fillRect/>
          </a:stretch>
        </p:blipFill>
        <p:spPr bwMode="auto">
          <a:xfrm>
            <a:off x="323528" y="764704"/>
            <a:ext cx="8496944" cy="5616624"/>
          </a:xfrm>
          <a:prstGeom prst="rect">
            <a:avLst/>
          </a:prstGeom>
          <a:ln>
            <a:noFill/>
          </a:ln>
          <a:effectLst>
            <a:softEdge rad="112500"/>
          </a:effectLst>
        </p:spPr>
      </p:pic>
      <p:sp>
        <p:nvSpPr>
          <p:cNvPr id="6" name="Espaço Reservado para Conteúdo 4"/>
          <p:cNvSpPr>
            <a:spLocks noGrp="1"/>
          </p:cNvSpPr>
          <p:nvPr>
            <p:ph idx="1"/>
          </p:nvPr>
        </p:nvSpPr>
        <p:spPr>
          <a:xfrm>
            <a:off x="529208" y="1052736"/>
            <a:ext cx="5987008" cy="5001419"/>
          </a:xfrm>
        </p:spPr>
        <p:txBody>
          <a:bodyPr/>
          <a:lstStyle/>
          <a:p>
            <a:pPr marL="0" indent="0" algn="just">
              <a:spcBef>
                <a:spcPts val="0"/>
              </a:spcBef>
              <a:buNone/>
            </a:pPr>
            <a:r>
              <a:rPr lang="pt-BR" sz="1800" dirty="0" smtClean="0">
                <a:solidFill>
                  <a:schemeClr val="tx2"/>
                </a:solidFill>
              </a:rPr>
              <a:t>Para que aconteça uma transformação na organização e funcionamento da biblioteca, e para que, seja feita a dinamização do acervo, do espaço da biblioteca e da leitura, a biblioteca escolar deve ser repensada como um ambiente também de criação e de compartilhamento de experiências, um espaço de produção cultural em que crianças e jovens sejam criadores e não apenas consumidores de cultura, exercendo, assim, suas funções básicas que são a educativa, a informativa, a cultural e a recreativa.</a:t>
            </a:r>
          </a:p>
          <a:p>
            <a:pPr marL="0" indent="0" algn="just">
              <a:spcBef>
                <a:spcPts val="0"/>
              </a:spcBef>
              <a:buNone/>
            </a:pPr>
            <a:endParaRPr lang="pt-BR" sz="1800" dirty="0" smtClean="0">
              <a:solidFill>
                <a:schemeClr val="tx2"/>
              </a:solidFill>
            </a:endParaRPr>
          </a:p>
          <a:p>
            <a:pPr marL="0" indent="0">
              <a:spcBef>
                <a:spcPts val="0"/>
              </a:spcBef>
              <a:buNone/>
            </a:pPr>
            <a:r>
              <a:rPr lang="pt-BR" sz="1800" dirty="0" smtClean="0">
                <a:solidFill>
                  <a:schemeClr val="tx2"/>
                </a:solidFill>
              </a:rPr>
              <a:t>(Carvalho, 2005).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blinds(horizontal)">
                                      <p:cBhvr>
                                        <p:cTn id="11"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Referências Utilizadas</a:t>
            </a:r>
            <a:endParaRPr lang="pt-BR" sz="3600" dirty="0">
              <a:effectLst>
                <a:outerShdw blurRad="38100" dist="38100" dir="2700000" algn="tl">
                  <a:srgbClr val="000000">
                    <a:alpha val="43137"/>
                  </a:srgbClr>
                </a:outerShdw>
              </a:effectLst>
            </a:endParaRPr>
          </a:p>
        </p:txBody>
      </p:sp>
      <p:sp>
        <p:nvSpPr>
          <p:cNvPr id="3" name="Espaço Reservado para Conteúdo 4"/>
          <p:cNvSpPr>
            <a:spLocks noGrp="1"/>
          </p:cNvSpPr>
          <p:nvPr>
            <p:ph idx="1"/>
          </p:nvPr>
        </p:nvSpPr>
        <p:spPr>
          <a:xfrm>
            <a:off x="457200" y="1600200"/>
            <a:ext cx="8229600" cy="4525963"/>
          </a:xfrm>
        </p:spPr>
        <p:txBody>
          <a:bodyPr/>
          <a:lstStyle/>
          <a:p>
            <a:pPr marL="180000" indent="-180000" algn="just">
              <a:spcBef>
                <a:spcPts val="600"/>
              </a:spcBef>
            </a:pPr>
            <a:r>
              <a:rPr lang="pt-BR" sz="1400" dirty="0" smtClean="0"/>
              <a:t>ALMEIDA, Maria Cristina Barbosa de. </a:t>
            </a:r>
            <a:r>
              <a:rPr lang="pt-BR" sz="1400" b="1" dirty="0" smtClean="0"/>
              <a:t>Planejamento de bibliotecas e serviços de informação</a:t>
            </a:r>
            <a:r>
              <a:rPr lang="pt-BR" sz="1400" dirty="0" smtClean="0"/>
              <a:t>. 2. ed. Brasília, DF: </a:t>
            </a:r>
            <a:r>
              <a:rPr lang="pt-BR" sz="1400" dirty="0" err="1" smtClean="0"/>
              <a:t>Briquet</a:t>
            </a:r>
            <a:r>
              <a:rPr lang="pt-BR" sz="1400" dirty="0" smtClean="0"/>
              <a:t> de Lemos, 2005.</a:t>
            </a:r>
          </a:p>
          <a:p>
            <a:pPr marL="180000" indent="-180000" algn="just">
              <a:spcBef>
                <a:spcPts val="600"/>
              </a:spcBef>
            </a:pPr>
            <a:r>
              <a:rPr lang="pt-BR" sz="1400" dirty="0" smtClean="0"/>
              <a:t>BESTETTI. Maria Luisa Trindade. Ambiência: espaço físico e comportamento. </a:t>
            </a:r>
            <a:r>
              <a:rPr lang="pt-BR" sz="1400" b="1" dirty="0" smtClean="0"/>
              <a:t>Rev. Bras. </a:t>
            </a:r>
            <a:r>
              <a:rPr lang="pt-BR" sz="1400" b="1" dirty="0" err="1" smtClean="0"/>
              <a:t>Geriatr</a:t>
            </a:r>
            <a:r>
              <a:rPr lang="pt-BR" sz="1400" b="1" dirty="0" smtClean="0"/>
              <a:t>. </a:t>
            </a:r>
            <a:r>
              <a:rPr lang="pt-BR" sz="1400" b="1" dirty="0" err="1" smtClean="0"/>
              <a:t>Gerontol</a:t>
            </a:r>
            <a:r>
              <a:rPr lang="pt-BR" sz="1400" dirty="0" smtClean="0"/>
              <a:t>., Rio de Janeiro,  v. 17, n. 3, p. 601-610,  set.  2014.   Disponível em: &lt;http://www.scielo.br/scielo.</a:t>
            </a:r>
            <a:r>
              <a:rPr lang="pt-BR" sz="1400" dirty="0" err="1" smtClean="0"/>
              <a:t>php</a:t>
            </a:r>
            <a:r>
              <a:rPr lang="pt-BR" sz="1400" dirty="0" smtClean="0"/>
              <a:t>?script=</a:t>
            </a:r>
            <a:r>
              <a:rPr lang="pt-BR" sz="1400" dirty="0" err="1" smtClean="0"/>
              <a:t>sci_arttext&amp;pid</a:t>
            </a:r>
            <a:r>
              <a:rPr lang="pt-BR" sz="1400" dirty="0" smtClean="0"/>
              <a:t>=S1809-98232014000300601&amp;</a:t>
            </a:r>
            <a:r>
              <a:rPr lang="pt-BR" sz="1400" dirty="0" err="1" smtClean="0"/>
              <a:t>lng</a:t>
            </a:r>
            <a:r>
              <a:rPr lang="pt-BR" sz="1400" dirty="0" smtClean="0"/>
              <a:t>=</a:t>
            </a:r>
            <a:r>
              <a:rPr lang="pt-BR" sz="1400" dirty="0" err="1" smtClean="0"/>
              <a:t>pt&amp;nrm</a:t>
            </a:r>
            <a:r>
              <a:rPr lang="pt-BR" sz="1400" dirty="0" smtClean="0"/>
              <a:t>=</a:t>
            </a:r>
            <a:r>
              <a:rPr lang="pt-BR" sz="1400" dirty="0" err="1" smtClean="0"/>
              <a:t>iso</a:t>
            </a:r>
            <a:r>
              <a:rPr lang="pt-BR" sz="1400" dirty="0" smtClean="0"/>
              <a:t>&gt;. Acesso em  02  ago.  2016.</a:t>
            </a:r>
          </a:p>
          <a:p>
            <a:pPr marL="180000" indent="-180000" algn="just">
              <a:spcBef>
                <a:spcPts val="600"/>
              </a:spcBef>
            </a:pPr>
            <a:r>
              <a:rPr lang="pt-BR" sz="1400" dirty="0" smtClean="0"/>
              <a:t>MARTUCCI, Elisabeth </a:t>
            </a:r>
            <a:r>
              <a:rPr lang="pt-BR" sz="1400" dirty="0" err="1" smtClean="0"/>
              <a:t>Marcia</a:t>
            </a:r>
            <a:r>
              <a:rPr lang="pt-BR" sz="1400" dirty="0" smtClean="0"/>
              <a:t>; MILANI, Maria Regina. Diagnóstico das bibliotecas escolares da rede estadual de ensino do município de São Carlos. </a:t>
            </a:r>
            <a:r>
              <a:rPr lang="pt-BR" sz="1400" b="1" dirty="0" smtClean="0"/>
              <a:t>Informação &amp; Informação</a:t>
            </a:r>
            <a:r>
              <a:rPr lang="pt-BR" sz="1400" dirty="0" smtClean="0"/>
              <a:t>, [</a:t>
            </a:r>
            <a:r>
              <a:rPr lang="pt-BR" sz="1400" dirty="0" err="1" smtClean="0"/>
              <a:t>S.l.</a:t>
            </a:r>
            <a:r>
              <a:rPr lang="pt-BR" sz="1400" dirty="0" smtClean="0"/>
              <a:t>], v. 4, n. 2, p. 79-94, dez. 1999. </a:t>
            </a:r>
          </a:p>
          <a:p>
            <a:pPr marL="180000" indent="-180000" algn="just">
              <a:spcBef>
                <a:spcPts val="600"/>
              </a:spcBef>
            </a:pPr>
            <a:r>
              <a:rPr lang="pt-BR" sz="1400" dirty="0" smtClean="0"/>
              <a:t>PRATES, Alexandre. </a:t>
            </a:r>
            <a:r>
              <a:rPr lang="pt-BR" sz="1400" b="1" dirty="0" smtClean="0"/>
              <a:t>Que se dane o ambiente, eu quero é ambiência</a:t>
            </a:r>
            <a:r>
              <a:rPr lang="pt-BR" sz="1400" dirty="0" smtClean="0"/>
              <a:t>. 2015. Blog Resultados. Disponível em: &lt; http://www.alexandreprates.com.br/que-se-dane-o-ambiente-eu-quero-e-ambiencia/&gt;. Acesso em 03 Ago. 2016.</a:t>
            </a:r>
          </a:p>
          <a:p>
            <a:pPr marL="180000" indent="-180000" algn="just">
              <a:spcBef>
                <a:spcPts val="600"/>
              </a:spcBef>
            </a:pPr>
            <a:r>
              <a:rPr lang="pt-BR" sz="1400" dirty="0" smtClean="0"/>
              <a:t>SOUZA. Renata Junqueira de. (Org.) </a:t>
            </a:r>
            <a:r>
              <a:rPr lang="pt-BR" sz="1400" b="1" dirty="0" smtClean="0"/>
              <a:t>Biblioteca escolar e práticas educativas:</a:t>
            </a:r>
            <a:r>
              <a:rPr lang="pt-BR" sz="1400" dirty="0" smtClean="0"/>
              <a:t> o mediador em formação. Campinas, SP: Mercado das Letras, 2009</a:t>
            </a:r>
          </a:p>
          <a:p>
            <a:pPr marL="0" indent="0" algn="just">
              <a:spcBef>
                <a:spcPts val="700"/>
              </a:spcBef>
              <a:buNone/>
            </a:pPr>
            <a:endParaRPr lang="pt-BR" sz="14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childTnLst>
                          </p:cTn>
                        </p:par>
                        <p:par>
                          <p:cTn id="20" fill="hold">
                            <p:stCondLst>
                              <p:cond delay="2500"/>
                            </p:stCondLst>
                            <p:childTnLst>
                              <p:par>
                                <p:cTn id="21" presetID="3" presetClass="entr" presetSubtype="1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500"/>
                                        <p:tgtEl>
                                          <p:spTgt spid="3">
                                            <p:txEl>
                                              <p:pRg st="3" end="3"/>
                                            </p:txEl>
                                          </p:spTgt>
                                        </p:tgtEl>
                                      </p:cBhvr>
                                    </p:animEffect>
                                  </p:childTnLst>
                                </p:cTn>
                              </p:par>
                            </p:childTnLst>
                          </p:cTn>
                        </p:par>
                        <p:par>
                          <p:cTn id="24" fill="hold">
                            <p:stCondLst>
                              <p:cond delay="3000"/>
                            </p:stCondLst>
                            <p:childTnLst>
                              <p:par>
                                <p:cTn id="25" presetID="3" presetClass="entr" presetSubtype="10"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M.Rubens\Desktop\Projeto Capacitação em Bibliotecas SED\Imagens\leitura-obrigatc3b3ria-blog.jpg"/>
          <p:cNvPicPr>
            <a:picLocks noChangeAspect="1" noChangeArrowheads="1"/>
          </p:cNvPicPr>
          <p:nvPr/>
        </p:nvPicPr>
        <p:blipFill>
          <a:blip r:embed="rId2" cstate="print"/>
          <a:srcRect/>
          <a:stretch>
            <a:fillRect/>
          </a:stretch>
        </p:blipFill>
        <p:spPr bwMode="auto">
          <a:xfrm rot="21195848">
            <a:off x="553478" y="1283584"/>
            <a:ext cx="2772000" cy="1628428"/>
          </a:xfrm>
          <a:prstGeom prst="rect">
            <a:avLst/>
          </a:prstGeom>
          <a:noFill/>
        </p:spPr>
      </p:pic>
      <p:sp>
        <p:nvSpPr>
          <p:cNvPr id="12" name="CaixaDeTexto 11"/>
          <p:cNvSpPr txBox="1"/>
          <p:nvPr/>
        </p:nvSpPr>
        <p:spPr>
          <a:xfrm>
            <a:off x="3059832" y="3140968"/>
            <a:ext cx="4775770" cy="1200329"/>
          </a:xfrm>
          <a:prstGeom prst="rect">
            <a:avLst/>
          </a:prstGeom>
          <a:noFill/>
        </p:spPr>
        <p:txBody>
          <a:bodyPr wrap="square" rtlCol="0">
            <a:spAutoFit/>
          </a:bodyPr>
          <a:lstStyle/>
          <a:p>
            <a:pPr algn="just">
              <a:spcBef>
                <a:spcPts val="0"/>
              </a:spcBef>
              <a:buFont typeface="Wingdings" pitchFamily="2" charset="2"/>
              <a:buChar char="Ø"/>
            </a:pPr>
            <a:endParaRPr lang="pt-BR" b="1" dirty="0" smtClean="0"/>
          </a:p>
          <a:p>
            <a:pPr algn="just">
              <a:spcBef>
                <a:spcPts val="0"/>
              </a:spcBef>
              <a:buNone/>
            </a:pPr>
            <a:r>
              <a:rPr lang="pt-BR" b="1" dirty="0" smtClean="0"/>
              <a:t>Textos disponíveis no Ambiente Virtual de Aprendizagem</a:t>
            </a:r>
          </a:p>
          <a:p>
            <a:pPr algn="just">
              <a:spcBef>
                <a:spcPts val="0"/>
              </a:spcBef>
            </a:pPr>
            <a:endParaRPr lang="pt-B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blinds(horizontal)">
                                      <p:cBhvr>
                                        <p:cTn id="7" dur="1000"/>
                                        <p:tgtEl>
                                          <p:spTgt spid="2052"/>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ço Reservado para Conteúdo 2"/>
          <p:cNvSpPr>
            <a:spLocks noGrp="1"/>
          </p:cNvSpPr>
          <p:nvPr>
            <p:ph idx="1"/>
          </p:nvPr>
        </p:nvSpPr>
        <p:spPr>
          <a:xfrm>
            <a:off x="539750" y="1484313"/>
            <a:ext cx="8147050" cy="4824412"/>
          </a:xfrm>
        </p:spPr>
        <p:txBody>
          <a:bodyPr/>
          <a:lstStyle/>
          <a:p>
            <a:pPr marL="0" indent="0" algn="just">
              <a:buNone/>
              <a:defRPr/>
            </a:pPr>
            <a:endParaRPr lang="pt-BR" sz="2000" b="1" dirty="0" smtClean="0"/>
          </a:p>
          <a:p>
            <a:pPr marL="0" indent="0" algn="just">
              <a:buNone/>
              <a:defRPr/>
            </a:pPr>
            <a:endParaRPr lang="pt-BR" sz="2000" b="1" dirty="0" smtClean="0"/>
          </a:p>
          <a:p>
            <a:pPr marL="2160000" indent="0" algn="just">
              <a:spcBef>
                <a:spcPts val="600"/>
              </a:spcBef>
              <a:buNone/>
              <a:defRPr/>
            </a:pPr>
            <a:endParaRPr lang="pt-BR" sz="2000" b="1" dirty="0" smtClean="0"/>
          </a:p>
          <a:p>
            <a:pPr marL="2160588" indent="0" algn="just">
              <a:spcBef>
                <a:spcPts val="0"/>
              </a:spcBef>
              <a:buNone/>
            </a:pPr>
            <a:r>
              <a:rPr lang="pt-BR" sz="1800" dirty="0" smtClean="0"/>
              <a:t>Com base na leitura dos textos disponibilizados, na sua observação sobre os aspectos trabalhados na aula, e na citação:  </a:t>
            </a:r>
          </a:p>
          <a:p>
            <a:pPr marL="1876425" indent="0" algn="just">
              <a:spcBef>
                <a:spcPts val="0"/>
              </a:spcBef>
              <a:buNone/>
            </a:pPr>
            <a:endParaRPr lang="pt-BR" sz="1800" dirty="0" smtClean="0"/>
          </a:p>
          <a:p>
            <a:pPr marL="1071563" indent="0" algn="just">
              <a:spcBef>
                <a:spcPts val="0"/>
              </a:spcBef>
              <a:buNone/>
            </a:pPr>
            <a:r>
              <a:rPr lang="pt-BR" sz="1800" dirty="0" smtClean="0"/>
              <a:t>“A biblioteca se transforma em um espaço democrático e personalizado por meio da prestação de serviços de qualidade que buscam satisfazer o usuário, permitindo que este se integre ao espaço e crie vínculos que despertem o sentimento de pertença”. (MORO; ESTABEL; BEHR, 2014)</a:t>
            </a:r>
          </a:p>
          <a:p>
            <a:pPr marL="1876425" indent="0" algn="just">
              <a:spcBef>
                <a:spcPts val="0"/>
              </a:spcBef>
              <a:buNone/>
            </a:pPr>
            <a:endParaRPr lang="pt-BR" sz="1800" dirty="0" smtClean="0"/>
          </a:p>
          <a:p>
            <a:pPr marL="1071563" indent="0" algn="just">
              <a:spcBef>
                <a:spcPts val="0"/>
              </a:spcBef>
              <a:buNone/>
            </a:pPr>
            <a:r>
              <a:rPr lang="pt-BR" sz="1800" dirty="0" smtClean="0"/>
              <a:t>entrar no fórum e registrar sua opinião sobre como deve ser a biblioteca escolar ideal para sua escola.</a:t>
            </a:r>
            <a:endParaRPr lang="pt-BR" sz="2000" b="1" dirty="0" smtClean="0"/>
          </a:p>
          <a:p>
            <a:pPr marL="0" indent="0" algn="just">
              <a:buNone/>
              <a:defRPr/>
            </a:pPr>
            <a:endParaRPr lang="pt-BR" sz="1800" b="1" dirty="0" smtClean="0"/>
          </a:p>
          <a:p>
            <a:pPr marL="0" indent="0" algn="just">
              <a:buFont typeface="Arial" charset="0"/>
              <a:buNone/>
              <a:defRPr/>
            </a:pPr>
            <a:endParaRPr lang="pt-BR" sz="1800" b="1" dirty="0"/>
          </a:p>
        </p:txBody>
      </p:sp>
      <p:pic>
        <p:nvPicPr>
          <p:cNvPr id="8" name="Picture 2" descr="C:\Users\M.Rubens\Desktop\Projeto Capacitação em Bibliotecas SED\Imagens\forum-fundo-branco_1410195222_1433431710.png"/>
          <p:cNvPicPr>
            <a:picLocks noChangeAspect="1" noChangeArrowheads="1"/>
          </p:cNvPicPr>
          <p:nvPr/>
        </p:nvPicPr>
        <p:blipFill>
          <a:blip r:embed="rId2" cstate="print"/>
          <a:srcRect/>
          <a:stretch>
            <a:fillRect/>
          </a:stretch>
        </p:blipFill>
        <p:spPr bwMode="auto">
          <a:xfrm>
            <a:off x="539552" y="1483685"/>
            <a:ext cx="2196698" cy="15852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animEffect transition="in" filter="blinds(horizontal)">
                                      <p:cBhvr>
                                        <p:cTn id="11" dur="500"/>
                                        <p:tgtEl>
                                          <p:spTgt spid="7">
                                            <p:txEl>
                                              <p:pRg st="3" end="3"/>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animEffect transition="in" filter="blinds(horizontal)">
                                      <p:cBhvr>
                                        <p:cTn id="15" dur="500"/>
                                        <p:tgtEl>
                                          <p:spTgt spid="7">
                                            <p:txEl>
                                              <p:pRg st="5" end="5"/>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animEffect transition="in" filter="blinds(horizontal)">
                                      <p:cBhvr>
                                        <p:cTn id="19"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a:spLocks noGrp="1"/>
          </p:cNvSpPr>
          <p:nvPr>
            <p:ph type="title"/>
          </p:nvPr>
        </p:nvSpPr>
        <p:spPr>
          <a:xfrm>
            <a:off x="457200" y="706438"/>
            <a:ext cx="8229600" cy="561975"/>
          </a:xfrm>
        </p:spPr>
        <p:txBody>
          <a:bodyPr/>
          <a:lstStyle/>
          <a:p>
            <a:pPr algn="l">
              <a:defRPr/>
            </a:pPr>
            <a:r>
              <a:rPr lang="pt-BR" sz="3600" dirty="0" smtClean="0">
                <a:effectLst>
                  <a:outerShdw blurRad="38100" dist="38100" dir="2700000" algn="tl">
                    <a:srgbClr val="000000">
                      <a:alpha val="43137"/>
                    </a:srgbClr>
                  </a:outerShdw>
                </a:effectLst>
              </a:rPr>
              <a:t>Atividades</a:t>
            </a:r>
            <a:endParaRPr lang="pt-BR" sz="3600" dirty="0">
              <a:effectLst>
                <a:outerShdw blurRad="38100" dist="38100" dir="2700000" algn="tl">
                  <a:srgbClr val="000000">
                    <a:alpha val="43137"/>
                  </a:srgbClr>
                </a:outerShdw>
              </a:effectLst>
            </a:endParaRPr>
          </a:p>
        </p:txBody>
      </p:sp>
      <p:sp>
        <p:nvSpPr>
          <p:cNvPr id="7" name="Espaço Reservado para Conteúdo 4"/>
          <p:cNvSpPr>
            <a:spLocks noGrp="1"/>
          </p:cNvSpPr>
          <p:nvPr>
            <p:ph idx="1"/>
          </p:nvPr>
        </p:nvSpPr>
        <p:spPr>
          <a:xfrm>
            <a:off x="457200" y="1600200"/>
            <a:ext cx="8229600" cy="4525963"/>
          </a:xfrm>
        </p:spPr>
        <p:txBody>
          <a:bodyPr/>
          <a:lstStyle/>
          <a:p>
            <a:pPr marL="360000" indent="-360000" algn="just">
              <a:spcBef>
                <a:spcPts val="600"/>
              </a:spcBef>
              <a:buFont typeface="Wingdings" pitchFamily="2" charset="2"/>
              <a:buChar char="Ø"/>
            </a:pPr>
            <a:r>
              <a:rPr lang="pt-BR" sz="2000" b="1" dirty="0" smtClean="0"/>
              <a:t>Fazendo um breve diagnóstico da Biblioteca da minha escola;</a:t>
            </a:r>
          </a:p>
          <a:p>
            <a:pPr marL="360000" indent="-360000" algn="just">
              <a:spcBef>
                <a:spcPts val="600"/>
              </a:spcBef>
              <a:buFont typeface="Wingdings" pitchFamily="2" charset="2"/>
              <a:buChar char="Ø"/>
            </a:pPr>
            <a:r>
              <a:rPr lang="pt-BR" sz="2000" b="1" dirty="0" smtClean="0"/>
              <a:t>Justificando e propondo a implantação de uma biblioteca na minha escola.</a:t>
            </a:r>
          </a:p>
          <a:p>
            <a:pPr marL="360000" indent="-360000" algn="just">
              <a:spcBef>
                <a:spcPts val="600"/>
              </a:spcBef>
              <a:buFont typeface="Wingdings" pitchFamily="2" charset="2"/>
              <a:buChar char="Ø"/>
            </a:pPr>
            <a:endParaRPr lang="pt-BR" sz="2000" b="1" dirty="0" smtClean="0"/>
          </a:p>
        </p:txBody>
      </p:sp>
      <p:pic>
        <p:nvPicPr>
          <p:cNvPr id="10242" name="Picture 2" descr="C:\Users\M.Rubens\Desktop\Projeto Capacitação em Bibliotecas SED\Imagens\Trabalho-em-inglês-trabalho.jpg"/>
          <p:cNvPicPr>
            <a:picLocks noChangeAspect="1" noChangeArrowheads="1"/>
          </p:cNvPicPr>
          <p:nvPr/>
        </p:nvPicPr>
        <p:blipFill>
          <a:blip r:embed="rId2" cstate="print"/>
          <a:srcRect/>
          <a:stretch>
            <a:fillRect/>
          </a:stretch>
        </p:blipFill>
        <p:spPr bwMode="auto">
          <a:xfrm>
            <a:off x="1857124" y="2775814"/>
            <a:ext cx="5523188" cy="3677521"/>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blinds(horizontal)">
                                      <p:cBhvr>
                                        <p:cTn id="11" dur="500"/>
                                        <p:tgtEl>
                                          <p:spTgt spid="7">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blinds(horizontal)">
                                      <p:cBhvr>
                                        <p:cTn id="15" dur="500"/>
                                        <p:tgtEl>
                                          <p:spTgt spid="7">
                                            <p:txEl>
                                              <p:pRg st="1" end="1"/>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10242"/>
                                        </p:tgtEl>
                                        <p:attrNameLst>
                                          <p:attrName>style.visibility</p:attrName>
                                        </p:attrNameLst>
                                      </p:cBhvr>
                                      <p:to>
                                        <p:strVal val="visible"/>
                                      </p:to>
                                    </p:set>
                                    <p:animEffect transition="in" filter="blinds(horizontal)">
                                      <p:cBhvr>
                                        <p:cTn id="19"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95288" y="1844675"/>
            <a:ext cx="8229600" cy="561975"/>
          </a:xfrm>
        </p:spPr>
        <p:txBody>
          <a:bodyPr/>
          <a:lstStyle/>
          <a:p>
            <a:pPr>
              <a:defRPr/>
            </a:pPr>
            <a:r>
              <a:rPr lang="pt-BR" sz="3600" b="1" dirty="0" smtClean="0">
                <a:effectLst>
                  <a:outerShdw blurRad="38100" dist="38100" dir="2700000" algn="tl">
                    <a:srgbClr val="000000">
                      <a:alpha val="43137"/>
                    </a:srgbClr>
                  </a:outerShdw>
                </a:effectLst>
              </a:rPr>
              <a:t>Excelente Curso</a:t>
            </a:r>
            <a:endParaRPr lang="pt-BR" sz="3600" b="1" dirty="0">
              <a:effectLst>
                <a:outerShdw blurRad="38100" dist="38100" dir="2700000" algn="tl">
                  <a:srgbClr val="000000">
                    <a:alpha val="43137"/>
                  </a:srgbClr>
                </a:outerShdw>
              </a:effectLst>
            </a:endParaRPr>
          </a:p>
        </p:txBody>
      </p:sp>
      <p:sp>
        <p:nvSpPr>
          <p:cNvPr id="18435" name="CaixaDeTexto 4"/>
          <p:cNvSpPr txBox="1">
            <a:spLocks noChangeArrowheads="1"/>
          </p:cNvSpPr>
          <p:nvPr/>
        </p:nvSpPr>
        <p:spPr bwMode="auto">
          <a:xfrm>
            <a:off x="900113" y="2997200"/>
            <a:ext cx="7416800" cy="2062103"/>
          </a:xfrm>
          <a:prstGeom prst="rect">
            <a:avLst/>
          </a:prstGeom>
          <a:noFill/>
          <a:ln w="9525">
            <a:noFill/>
            <a:miter lim="800000"/>
            <a:headEnd/>
            <a:tailEnd/>
          </a:ln>
        </p:spPr>
        <p:txBody>
          <a:bodyPr>
            <a:spAutoFit/>
          </a:bodyPr>
          <a:lstStyle/>
          <a:p>
            <a:pPr algn="ctr">
              <a:spcBef>
                <a:spcPts val="600"/>
              </a:spcBef>
            </a:pPr>
            <a:r>
              <a:rPr lang="pt-BR" sz="2000" b="1" dirty="0"/>
              <a:t>Marcos Rubens Alves da Silva</a:t>
            </a:r>
            <a:r>
              <a:rPr lang="pt-BR" b="1" dirty="0"/>
              <a:t> </a:t>
            </a:r>
          </a:p>
          <a:p>
            <a:pPr algn="ctr">
              <a:spcBef>
                <a:spcPts val="600"/>
              </a:spcBef>
            </a:pPr>
            <a:r>
              <a:rPr lang="pt-BR" sz="1600" b="1" dirty="0"/>
              <a:t>Bibliotecário CRB1/2791</a:t>
            </a:r>
          </a:p>
          <a:p>
            <a:pPr algn="ctr">
              <a:spcBef>
                <a:spcPts val="600"/>
              </a:spcBef>
            </a:pPr>
            <a:endParaRPr lang="pt-BR" dirty="0"/>
          </a:p>
          <a:p>
            <a:pPr algn="ctr">
              <a:spcBef>
                <a:spcPts val="600"/>
              </a:spcBef>
            </a:pPr>
            <a:r>
              <a:rPr lang="pt-BR" b="1" dirty="0"/>
              <a:t>Contato:  </a:t>
            </a:r>
          </a:p>
          <a:p>
            <a:pPr algn="ctr">
              <a:spcBef>
                <a:spcPts val="600"/>
              </a:spcBef>
            </a:pPr>
            <a:r>
              <a:rPr lang="pt-BR" b="1" dirty="0" smtClean="0">
                <a:hlinkClick r:id="rId2"/>
              </a:rPr>
              <a:t>marcosbibliotecario@gmail.com</a:t>
            </a:r>
            <a:endParaRPr lang="pt-BR" b="1" dirty="0"/>
          </a:p>
          <a:p>
            <a:endParaRPr lang="pt-B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ço Reservado para Conteúdo 4"/>
          <p:cNvSpPr>
            <a:spLocks noGrp="1"/>
          </p:cNvSpPr>
          <p:nvPr>
            <p:ph idx="1"/>
          </p:nvPr>
        </p:nvSpPr>
        <p:spPr>
          <a:xfrm>
            <a:off x="457200" y="1600200"/>
            <a:ext cx="8229600" cy="4525963"/>
          </a:xfrm>
        </p:spPr>
        <p:txBody>
          <a:bodyPr/>
          <a:lstStyle/>
          <a:p>
            <a:pPr marL="4320000" indent="0" algn="just">
              <a:spcBef>
                <a:spcPts val="0"/>
              </a:spcBef>
              <a:buNone/>
            </a:pPr>
            <a:endParaRPr lang="pt-BR" sz="2000" b="1" dirty="0" smtClean="0"/>
          </a:p>
          <a:p>
            <a:pPr marL="4320000" indent="0" algn="just">
              <a:spcBef>
                <a:spcPts val="0"/>
              </a:spcBef>
              <a:buNone/>
            </a:pPr>
            <a:endParaRPr lang="pt-BR" sz="1000" b="1" dirty="0" smtClean="0"/>
          </a:p>
          <a:p>
            <a:pPr marL="4320000" indent="0" algn="just">
              <a:spcBef>
                <a:spcPts val="0"/>
              </a:spcBef>
              <a:buNone/>
            </a:pPr>
            <a:r>
              <a:rPr lang="pt-BR" sz="2000" dirty="0" smtClean="0"/>
              <a:t>Que compreende a ideia de um </a:t>
            </a:r>
            <a:r>
              <a:rPr lang="pt-BR" sz="2000" b="1" dirty="0" smtClean="0"/>
              <a:t>conjunto de recursos estruturados </a:t>
            </a:r>
            <a:r>
              <a:rPr lang="pt-BR" sz="2000" dirty="0" smtClean="0"/>
              <a:t>(humanos, materiais, financeiros, informacionais) </a:t>
            </a:r>
            <a:r>
              <a:rPr lang="pt-BR" sz="2000" b="1" dirty="0" smtClean="0"/>
              <a:t>regidos por regulamentos e normas</a:t>
            </a:r>
            <a:r>
              <a:rPr lang="pt-BR" sz="2000" dirty="0" smtClean="0"/>
              <a:t> com a </a:t>
            </a:r>
            <a:r>
              <a:rPr lang="pt-BR" sz="2000" b="1" dirty="0" smtClean="0"/>
              <a:t>função de alcançar metas e</a:t>
            </a:r>
            <a:r>
              <a:rPr lang="pt-BR" sz="2000" dirty="0" smtClean="0"/>
              <a:t> realizar os </a:t>
            </a:r>
            <a:r>
              <a:rPr lang="pt-BR" sz="2000" b="1" dirty="0" smtClean="0"/>
              <a:t>objetivos</a:t>
            </a:r>
            <a:r>
              <a:rPr lang="pt-BR" sz="2000" dirty="0" smtClean="0"/>
              <a:t> (produtos, serviços) propostos. </a:t>
            </a:r>
          </a:p>
          <a:p>
            <a:pPr marL="4320000" indent="0" algn="just">
              <a:spcBef>
                <a:spcPts val="1200"/>
              </a:spcBef>
              <a:buNone/>
            </a:pPr>
            <a:endParaRPr lang="pt-BR" sz="2000" dirty="0" smtClean="0"/>
          </a:p>
          <a:p>
            <a:pPr marL="0" indent="0" algn="r">
              <a:spcBef>
                <a:spcPts val="600"/>
              </a:spcBef>
              <a:buNone/>
            </a:pPr>
            <a:r>
              <a:rPr lang="pt-BR" sz="2000" dirty="0" smtClean="0"/>
              <a:t>(BENINE; PINHEIRO, 2010)</a:t>
            </a:r>
          </a:p>
          <a:p>
            <a:pPr marL="0" indent="0" algn="just">
              <a:spcBef>
                <a:spcPts val="600"/>
              </a:spcBef>
              <a:buNone/>
            </a:pPr>
            <a:endParaRPr lang="pt-BR" sz="2000" b="1" dirty="0" smtClean="0"/>
          </a:p>
          <a:p>
            <a:pPr marL="0" indent="0" algn="just">
              <a:spcBef>
                <a:spcPts val="600"/>
              </a:spcBef>
              <a:buNone/>
            </a:pPr>
            <a:endParaRPr lang="pt-BR" sz="2000" b="1" dirty="0" smtClean="0"/>
          </a:p>
          <a:p>
            <a:pPr marL="0" indent="0" algn="just">
              <a:spcBef>
                <a:spcPts val="600"/>
              </a:spcBef>
              <a:buNone/>
            </a:pPr>
            <a:endParaRPr lang="pt-BR" sz="2000" b="1" dirty="0" smtClean="0"/>
          </a:p>
        </p:txBody>
      </p:sp>
      <p:pic>
        <p:nvPicPr>
          <p:cNvPr id="6" name="Picture 2" descr="C:\Users\M.Rubens\Desktop\Projeto Capacitação em Bibliotecas SED\Imagens\improve-business-organization.jpg"/>
          <p:cNvPicPr>
            <a:picLocks noChangeAspect="1" noChangeArrowheads="1"/>
          </p:cNvPicPr>
          <p:nvPr/>
        </p:nvPicPr>
        <p:blipFill>
          <a:blip r:embed="rId2" cstate="print"/>
          <a:srcRect/>
          <a:stretch>
            <a:fillRect/>
          </a:stretch>
        </p:blipFill>
        <p:spPr bwMode="auto">
          <a:xfrm>
            <a:off x="539552" y="1547848"/>
            <a:ext cx="3960440" cy="2628651"/>
          </a:xfrm>
          <a:prstGeom prst="rect">
            <a:avLst/>
          </a:prstGeom>
          <a:ln>
            <a:noFill/>
          </a:ln>
          <a:effectLst>
            <a:softEdge rad="112500"/>
          </a:effectLst>
        </p:spPr>
      </p:pic>
      <p:sp>
        <p:nvSpPr>
          <p:cNvPr id="8" name="Retângulo 7"/>
          <p:cNvSpPr/>
          <p:nvPr/>
        </p:nvSpPr>
        <p:spPr>
          <a:xfrm>
            <a:off x="1259632" y="4068128"/>
            <a:ext cx="2448272" cy="2400657"/>
          </a:xfrm>
          <a:prstGeom prst="rect">
            <a:avLst/>
          </a:prstGeom>
          <a:noFill/>
        </p:spPr>
        <p:txBody>
          <a:bodyPr wrap="square" lIns="91440" tIns="45720" rIns="91440" bIns="45720">
            <a:spAutoFit/>
          </a:bodyPr>
          <a:lstStyle/>
          <a:p>
            <a:pPr algn="ctr"/>
            <a:r>
              <a:rPr lang="pt-BR" sz="15000" b="1" dirty="0" smtClean="0">
                <a:ln w="12700">
                  <a:solidFill>
                    <a:schemeClr val="tx2"/>
                  </a:solidFill>
                  <a:prstDash val="solid"/>
                </a:ln>
                <a:solidFill>
                  <a:schemeClr val="tx2">
                    <a:lumMod val="60000"/>
                    <a:lumOff val="40000"/>
                  </a:schemeClr>
                </a:solidFill>
                <a:effectLst>
                  <a:outerShdw blurRad="41275" dist="20320" dir="1800000" algn="tl" rotWithShape="0">
                    <a:srgbClr val="000000">
                      <a:alpha val="40000"/>
                    </a:srgbClr>
                  </a:outerShdw>
                </a:effectLst>
              </a:rPr>
              <a:t>?</a:t>
            </a:r>
            <a:endParaRPr lang="pt-BR" sz="15000" b="1" dirty="0">
              <a:ln w="12700">
                <a:solidFill>
                  <a:schemeClr val="tx2"/>
                </a:solidFill>
                <a:prstDash val="solid"/>
              </a:ln>
              <a:solidFill>
                <a:schemeClr val="tx2">
                  <a:lumMod val="60000"/>
                  <a:lumOff val="40000"/>
                </a:schemeClr>
              </a:solidFill>
              <a:effectLst>
                <a:outerShdw blurRad="41275" dist="20320" dir="1800000" algn="tl" rotWithShape="0">
                  <a:srgbClr val="000000">
                    <a:alpha val="40000"/>
                  </a:srgbClr>
                </a:outerShdw>
              </a:effectLst>
            </a:endParaRPr>
          </a:p>
        </p:txBody>
      </p:sp>
      <p:sp>
        <p:nvSpPr>
          <p:cNvPr id="10" name="Título 1"/>
          <p:cNvSpPr txBox="1">
            <a:spLocks/>
          </p:cNvSpPr>
          <p:nvPr/>
        </p:nvSpPr>
        <p:spPr bwMode="auto">
          <a:xfrm>
            <a:off x="457200" y="7064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pt-BR" sz="36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rPr>
              <a:t>Deve ser vista como uma Organização </a:t>
            </a:r>
            <a:endParaRPr kumimoji="0" lang="pt-BR" sz="36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linds(horizontal)">
                                      <p:cBhvr>
                                        <p:cTn id="19" dur="500"/>
                                        <p:tgtEl>
                                          <p:spTgt spid="5">
                                            <p:txEl>
                                              <p:pRg st="2" end="2"/>
                                            </p:txEl>
                                          </p:spTgt>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linds(horizontal)">
                                      <p:cBhvr>
                                        <p:cTn id="2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21444</TotalTime>
  <Words>4133</Words>
  <Application>Microsoft Office PowerPoint</Application>
  <PresentationFormat>Apresentação na tela (4:3)</PresentationFormat>
  <Paragraphs>547</Paragraphs>
  <Slides>88</Slides>
  <Notes>1</Notes>
  <HiddenSlides>0</HiddenSlides>
  <MMClips>1</MMClips>
  <ScaleCrop>false</ScaleCrop>
  <HeadingPairs>
    <vt:vector size="4" baseType="variant">
      <vt:variant>
        <vt:lpstr>Tema</vt:lpstr>
      </vt:variant>
      <vt:variant>
        <vt:i4>1</vt:i4>
      </vt:variant>
      <vt:variant>
        <vt:lpstr>Títulos de slides</vt:lpstr>
      </vt:variant>
      <vt:variant>
        <vt:i4>88</vt:i4>
      </vt:variant>
    </vt:vector>
  </HeadingPairs>
  <TitlesOfParts>
    <vt:vector size="89" baseType="lpstr">
      <vt:lpstr>Tema do Office</vt:lpstr>
      <vt:lpstr>Slide 1</vt:lpstr>
      <vt:lpstr>“ORIENTAÇÕES TÉCNICAS AOS TÉCNICOS E AUXILIARES DE BIBLIOTECAS ESCOLARES”</vt:lpstr>
      <vt:lpstr>Apresentação</vt:lpstr>
      <vt:lpstr>Objetivos da Aula</vt:lpstr>
      <vt:lpstr>Módulo I – Aula 2</vt:lpstr>
      <vt:lpstr>Relembrando...</vt:lpstr>
      <vt:lpstr>Biblioteca Escolar - Conceito</vt:lpstr>
      <vt:lpstr>Slide 8</vt:lpstr>
      <vt:lpstr>Slide 9</vt:lpstr>
      <vt:lpstr>Deve ser vista como uma Organização </vt:lpstr>
      <vt:lpstr>Deve ser vista como uma Organização </vt:lpstr>
      <vt:lpstr>Slide 12</vt:lpstr>
      <vt:lpstr>O Papel da BE no contexto educacional</vt:lpstr>
      <vt:lpstr>Políticas Públicas </vt:lpstr>
      <vt:lpstr>Onde está a Biblioteca Escolar?</vt:lpstr>
      <vt:lpstr>Onde está a Biblioteca Escolar?</vt:lpstr>
      <vt:lpstr>Onde está a Biblioteca Escolar?</vt:lpstr>
      <vt:lpstr>Onde está a Biblioteca Escolar?</vt:lpstr>
      <vt:lpstr>Organização e Funcionamento</vt:lpstr>
      <vt:lpstr>Organização e Funcionamento</vt:lpstr>
      <vt:lpstr>Organização e Funcionamento</vt:lpstr>
      <vt:lpstr>Organização e Funcionamento</vt:lpstr>
      <vt:lpstr>Organização e Funcionamento</vt:lpstr>
      <vt:lpstr>Organização e Funcionamento</vt:lpstr>
      <vt:lpstr>Slide 25</vt:lpstr>
      <vt:lpstr>Ambiente e Ambiência</vt:lpstr>
      <vt:lpstr>Ambiente e Ambiência - Conceitos</vt:lpstr>
      <vt:lpstr>Ambiente e Ambiência - Conceitos</vt:lpstr>
      <vt:lpstr>Ambiente e Ambiência - Conceitos</vt:lpstr>
      <vt:lpstr>Ambiente e Ambiência - Conceitos</vt:lpstr>
      <vt:lpstr>Ambiente e Ambiência - Conceitos</vt:lpstr>
      <vt:lpstr>Ambiente e Ambiência - Conceitos</vt:lpstr>
      <vt:lpstr>Diagnóstico como Instrumento Norteador</vt:lpstr>
      <vt:lpstr>Diagnóstico como Instrumento Norteador</vt:lpstr>
      <vt:lpstr>Diagnóstico como Instrumento Norteador</vt:lpstr>
      <vt:lpstr>Diagnóstico como Instrumento Norteador</vt:lpstr>
      <vt:lpstr>Diagnóstico como Instrumento Norteador</vt:lpstr>
      <vt:lpstr>Reflexão...</vt:lpstr>
      <vt:lpstr>Normas e Regulamentos</vt:lpstr>
      <vt:lpstr>Normas e Regulamentos</vt:lpstr>
      <vt:lpstr>Normas e Regulamentos</vt:lpstr>
      <vt:lpstr>Normas e Regulamentos</vt:lpstr>
      <vt:lpstr>Normas e Regulamentos</vt:lpstr>
      <vt:lpstr>Normas e Regulamentos</vt:lpstr>
      <vt:lpstr>Espaço Físico </vt:lpstr>
      <vt:lpstr>Espaço Físico</vt:lpstr>
      <vt:lpstr>Espaço Físico</vt:lpstr>
      <vt:lpstr>Espaço Físico</vt:lpstr>
      <vt:lpstr>Espaço Físico - Leiaute</vt:lpstr>
      <vt:lpstr>Espaço Físico - Leiaute</vt:lpstr>
      <vt:lpstr>Espaço Físico </vt:lpstr>
      <vt:lpstr>Espaço Físico</vt:lpstr>
      <vt:lpstr>Espaço Físico  </vt:lpstr>
      <vt:lpstr>Espaço Físico - Acessibilidade</vt:lpstr>
      <vt:lpstr>Acessibilidade</vt:lpstr>
      <vt:lpstr>Acessibilidade</vt:lpstr>
      <vt:lpstr>Acessibilidade</vt:lpstr>
      <vt:lpstr>Acessibilidade</vt:lpstr>
      <vt:lpstr>Acessibilidade</vt:lpstr>
      <vt:lpstr>Acessibilidade</vt:lpstr>
      <vt:lpstr>Acessibilidade</vt:lpstr>
      <vt:lpstr>Acessibilidade</vt:lpstr>
      <vt:lpstr>Reflexão...</vt:lpstr>
      <vt:lpstr>Mobiliários e Equipamentos</vt:lpstr>
      <vt:lpstr>Mobiliários e Equipamentos</vt:lpstr>
      <vt:lpstr>Acervo e Coleções</vt:lpstr>
      <vt:lpstr>Acervo e Coleções</vt:lpstr>
      <vt:lpstr>Acervo e Coleções</vt:lpstr>
      <vt:lpstr>Acervo e Coleções</vt:lpstr>
      <vt:lpstr>Para Refletir...</vt:lpstr>
      <vt:lpstr>Serviços e Atividades</vt:lpstr>
      <vt:lpstr>Serviços e Atividades</vt:lpstr>
      <vt:lpstr>Serviços e Atividades</vt:lpstr>
      <vt:lpstr>Equipe da Biblioteca escolar</vt:lpstr>
      <vt:lpstr>Equipe da Biblioteca escolar</vt:lpstr>
      <vt:lpstr>Equipe da Biblioteca escolar</vt:lpstr>
      <vt:lpstr>Equipe da Biblioteca escolar</vt:lpstr>
      <vt:lpstr>Equipe da Biblioteca escolar</vt:lpstr>
      <vt:lpstr>Equipe da Biblioteca escolar</vt:lpstr>
      <vt:lpstr>Equipe da Biblioteca escolar</vt:lpstr>
      <vt:lpstr>O Diretor da escola e a Biblioteca escolar</vt:lpstr>
      <vt:lpstr>Vídeo Resumo – Biblioteca Escolar</vt:lpstr>
      <vt:lpstr>Slide 83</vt:lpstr>
      <vt:lpstr>Referências Utilizadas</vt:lpstr>
      <vt:lpstr>Slide 85</vt:lpstr>
      <vt:lpstr>Slide 86</vt:lpstr>
      <vt:lpstr>Atividades</vt:lpstr>
      <vt:lpstr>Excelente Curso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fbaptista</dc:creator>
  <cp:lastModifiedBy>M.Rubens</cp:lastModifiedBy>
  <cp:revision>1476</cp:revision>
  <dcterms:created xsi:type="dcterms:W3CDTF">2016-02-10T19:28:51Z</dcterms:created>
  <dcterms:modified xsi:type="dcterms:W3CDTF">2016-08-11T01:59:22Z</dcterms:modified>
</cp:coreProperties>
</file>